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Lst>
  <p:notesMasterIdLst>
    <p:notesMasterId r:id="rId38"/>
  </p:notesMasterIdLst>
  <p:handoutMasterIdLst>
    <p:handoutMasterId r:id="rId39"/>
  </p:handoutMasterIdLst>
  <p:sldIdLst>
    <p:sldId id="324" r:id="rId3"/>
    <p:sldId id="344" r:id="rId4"/>
    <p:sldId id="348" r:id="rId5"/>
    <p:sldId id="333" r:id="rId6"/>
    <p:sldId id="352" r:id="rId7"/>
    <p:sldId id="340" r:id="rId8"/>
    <p:sldId id="351" r:id="rId9"/>
    <p:sldId id="330" r:id="rId10"/>
    <p:sldId id="349" r:id="rId11"/>
    <p:sldId id="353" r:id="rId12"/>
    <p:sldId id="375" r:id="rId13"/>
    <p:sldId id="376" r:id="rId14"/>
    <p:sldId id="358" r:id="rId15"/>
    <p:sldId id="355" r:id="rId16"/>
    <p:sldId id="377" r:id="rId17"/>
    <p:sldId id="378" r:id="rId18"/>
    <p:sldId id="357" r:id="rId19"/>
    <p:sldId id="359" r:id="rId20"/>
    <p:sldId id="379" r:id="rId21"/>
    <p:sldId id="380" r:id="rId22"/>
    <p:sldId id="356" r:id="rId23"/>
    <p:sldId id="381" r:id="rId24"/>
    <p:sldId id="382" r:id="rId25"/>
    <p:sldId id="354" r:id="rId26"/>
    <p:sldId id="383" r:id="rId27"/>
    <p:sldId id="384" r:id="rId28"/>
    <p:sldId id="385" r:id="rId29"/>
    <p:sldId id="386" r:id="rId30"/>
    <p:sldId id="361" r:id="rId31"/>
    <p:sldId id="363" r:id="rId32"/>
    <p:sldId id="372" r:id="rId33"/>
    <p:sldId id="370" r:id="rId34"/>
    <p:sldId id="371" r:id="rId35"/>
    <p:sldId id="364" r:id="rId36"/>
    <p:sldId id="279" r:id="rId37"/>
  </p:sldIdLst>
  <p:sldSz cx="13004800" cy="9753600"/>
  <p:notesSz cx="6858000" cy="9144000"/>
  <p:defaultTextStyle>
    <a:lvl1pPr algn="ctr" defTabSz="584170">
      <a:defRPr sz="2100">
        <a:latin typeface="+mn-lt"/>
        <a:ea typeface="+mn-ea"/>
        <a:cs typeface="+mn-cs"/>
        <a:sym typeface="Helvetica Neue Light"/>
      </a:defRPr>
    </a:lvl1pPr>
    <a:lvl2pPr indent="342882" algn="ctr" defTabSz="584170">
      <a:defRPr sz="2100">
        <a:latin typeface="+mn-lt"/>
        <a:ea typeface="+mn-ea"/>
        <a:cs typeface="+mn-cs"/>
        <a:sym typeface="Helvetica Neue Light"/>
      </a:defRPr>
    </a:lvl2pPr>
    <a:lvl3pPr indent="685765" algn="ctr" defTabSz="584170">
      <a:defRPr sz="2100">
        <a:latin typeface="+mn-lt"/>
        <a:ea typeface="+mn-ea"/>
        <a:cs typeface="+mn-cs"/>
        <a:sym typeface="Helvetica Neue Light"/>
      </a:defRPr>
    </a:lvl3pPr>
    <a:lvl4pPr indent="1028647" algn="ctr" defTabSz="584170">
      <a:defRPr sz="2100">
        <a:latin typeface="+mn-lt"/>
        <a:ea typeface="+mn-ea"/>
        <a:cs typeface="+mn-cs"/>
        <a:sym typeface="Helvetica Neue Light"/>
      </a:defRPr>
    </a:lvl4pPr>
    <a:lvl5pPr indent="1371530" algn="ctr" defTabSz="584170">
      <a:defRPr sz="2100">
        <a:latin typeface="+mn-lt"/>
        <a:ea typeface="+mn-ea"/>
        <a:cs typeface="+mn-cs"/>
        <a:sym typeface="Helvetica Neue Light"/>
      </a:defRPr>
    </a:lvl5pPr>
    <a:lvl6pPr indent="1714412" algn="ctr" defTabSz="584170">
      <a:defRPr sz="2100">
        <a:latin typeface="+mn-lt"/>
        <a:ea typeface="+mn-ea"/>
        <a:cs typeface="+mn-cs"/>
        <a:sym typeface="Helvetica Neue Light"/>
      </a:defRPr>
    </a:lvl6pPr>
    <a:lvl7pPr indent="2057295" algn="ctr" defTabSz="584170">
      <a:defRPr sz="2100">
        <a:latin typeface="+mn-lt"/>
        <a:ea typeface="+mn-ea"/>
        <a:cs typeface="+mn-cs"/>
        <a:sym typeface="Helvetica Neue Light"/>
      </a:defRPr>
    </a:lvl7pPr>
    <a:lvl8pPr indent="2400177" algn="ctr" defTabSz="584170">
      <a:defRPr sz="2100">
        <a:latin typeface="+mn-lt"/>
        <a:ea typeface="+mn-ea"/>
        <a:cs typeface="+mn-cs"/>
        <a:sym typeface="Helvetica Neue Light"/>
      </a:defRPr>
    </a:lvl8pPr>
    <a:lvl9pPr indent="2743060" algn="ctr" defTabSz="584170">
      <a:defRPr sz="2100">
        <a:latin typeface="+mn-lt"/>
        <a:ea typeface="+mn-ea"/>
        <a:cs typeface="+mn-cs"/>
        <a:sym typeface="Helvetica Neue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owalter, Buddy" initials="SB" lastIdx="2" clrIdx="0">
    <p:extLst>
      <p:ext uri="{19B8F6BF-5375-455C-9EA6-DF929625EA0E}">
        <p15:presenceInfo xmlns:p15="http://schemas.microsoft.com/office/powerpoint/2012/main" userId="S-1-5-21-734530592-1179863375-281947949-1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A39"/>
    <a:srgbClr val="FFFFFF"/>
    <a:srgbClr val="74A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0ABB0"/>
              </a:solidFill>
              <a:prstDash val="solid"/>
              <a:miter lim="400000"/>
            </a:ln>
          </a:left>
          <a:right>
            <a:ln w="12700" cap="flat">
              <a:solidFill>
                <a:srgbClr val="B0ABB0"/>
              </a:solidFill>
              <a:prstDash val="solid"/>
              <a:miter lim="400000"/>
            </a:ln>
          </a:right>
          <a:top>
            <a:ln w="12700" cap="flat">
              <a:solidFill>
                <a:srgbClr val="B0ABB0"/>
              </a:solidFill>
              <a:prstDash val="solid"/>
              <a:miter lim="400000"/>
            </a:ln>
          </a:top>
          <a:bottom>
            <a:ln w="12700" cap="flat">
              <a:solidFill>
                <a:srgbClr val="B0ABB0"/>
              </a:solidFill>
              <a:prstDash val="solid"/>
              <a:miter lim="400000"/>
            </a:ln>
          </a:bottom>
          <a:insideH>
            <a:ln w="12700" cap="flat">
              <a:solidFill>
                <a:srgbClr val="B0ABB0"/>
              </a:solidFill>
              <a:prstDash val="solid"/>
              <a:miter lim="400000"/>
            </a:ln>
          </a:insideH>
          <a:insideV>
            <a:ln w="12700" cap="flat">
              <a:solidFill>
                <a:srgbClr val="B0ABB0"/>
              </a:solidFill>
              <a:prstDash val="solid"/>
              <a:miter lim="400000"/>
            </a:ln>
          </a:insideV>
        </a:tcBdr>
        <a:fill>
          <a:noFill/>
        </a:fill>
      </a:tcStyle>
    </a:wholeTbl>
    <a:band2H>
      <a:tcTxStyle/>
      <a:tcStyle>
        <a:tcBdr/>
        <a:fill>
          <a:solidFill>
            <a:srgbClr val="EFF1F3"/>
          </a:solidFill>
        </a:fill>
      </a:tcStyle>
    </a:band2H>
    <a:firstCol>
      <a:tcTxStyle b="off" i="off">
        <a:font>
          <a:latin typeface="Helvetica Neue"/>
          <a:ea typeface="Helvetica Neue"/>
          <a:cs typeface="Helvetica Neue"/>
        </a:font>
        <a:srgbClr val="000000"/>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DBDBDB"/>
          </a:solidFill>
        </a:fill>
      </a:tcStyle>
    </a:firstCol>
    <a:lastRow>
      <a:tcTxStyle b="off" i="off">
        <a:font>
          <a:latin typeface="Helvetica Neue"/>
          <a:ea typeface="Helvetica Neue"/>
          <a:cs typeface="Helvetica Neue"/>
        </a:font>
        <a:srgbClr val="FFFFFF"/>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777579"/>
          </a:solidFill>
        </a:fill>
      </a:tcStyle>
    </a:lastRow>
    <a:firstRow>
      <a:tcTxStyle b="off" i="off">
        <a:font>
          <a:latin typeface="Helvetica Neue"/>
          <a:ea typeface="Helvetica Neue"/>
          <a:cs typeface="Helvetica Neue"/>
        </a:font>
        <a:srgbClr val="FFFFFF"/>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77757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20" autoAdjust="0"/>
    <p:restoredTop sz="69669" autoAdjust="0"/>
  </p:normalViewPr>
  <p:slideViewPr>
    <p:cSldViewPr snapToGrid="0" snapToObjects="1">
      <p:cViewPr varScale="1">
        <p:scale>
          <a:sx n="49" d="100"/>
          <a:sy n="49" d="100"/>
        </p:scale>
        <p:origin x="1548" y="56"/>
      </p:cViewPr>
      <p:guideLst>
        <p:guide orient="horz" pos="3072"/>
        <p:guide pos="4096"/>
      </p:guideLst>
    </p:cSldViewPr>
  </p:slideViewPr>
  <p:outlineViewPr>
    <p:cViewPr>
      <p:scale>
        <a:sx n="33" d="100"/>
        <a:sy n="33" d="100"/>
      </p:scale>
      <p:origin x="0" y="-8520"/>
    </p:cViewPr>
  </p:outlineViewPr>
  <p:notesTextViewPr>
    <p:cViewPr>
      <p:scale>
        <a:sx n="100" d="100"/>
        <a:sy n="100" d="100"/>
      </p:scale>
      <p:origin x="0" y="0"/>
    </p:cViewPr>
  </p:notesTextViewPr>
  <p:sorterViewPr>
    <p:cViewPr>
      <p:scale>
        <a:sx n="66" d="100"/>
        <a:sy n="66" d="100"/>
      </p:scale>
      <p:origin x="0" y="-9806"/>
    </p:cViewPr>
  </p:sorterViewPr>
  <p:notesViewPr>
    <p:cSldViewPr snapToGrid="0" snapToObjects="1">
      <p:cViewPr varScale="1">
        <p:scale>
          <a:sx n="172" d="100"/>
          <a:sy n="172" d="100"/>
        </p:scale>
        <p:origin x="65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5BDBB2-A997-AF45-A777-9CA4910146DB}" type="datetimeFigureOut">
              <a:rPr lang="en-US" smtClean="0"/>
              <a:pPr/>
              <a:t>7/10/2019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Copyright © 2015 American Wood Council</a:t>
            </a:r>
          </a:p>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0A0801-76A4-5544-8D5E-441E48F8788D}" type="slidenum">
              <a:rPr lang="en-US" smtClean="0"/>
              <a:pPr/>
              <a:t>‹#›</a:t>
            </a:fld>
            <a:endParaRPr lang="en-US"/>
          </a:p>
        </p:txBody>
      </p:sp>
    </p:spTree>
    <p:extLst>
      <p:ext uri="{BB962C8B-B14F-4D97-AF65-F5344CB8AC3E}">
        <p14:creationId xmlns:p14="http://schemas.microsoft.com/office/powerpoint/2010/main" val="38492103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98" name="Shape 19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00942343"/>
      </p:ext>
    </p:extLst>
  </p:cSld>
  <p:clrMap bg1="lt1" tx1="dk1" bg2="lt2" tx2="dk2" accent1="accent1" accent2="accent2" accent3="accent3" accent4="accent4" accent5="accent5" accent6="accent6" hlink="hlink" folHlink="folHlink"/>
  <p:hf hdr="0" ftr="0" dt="0"/>
  <p:notesStyle>
    <a:lvl1pPr defTabSz="584170">
      <a:defRPr sz="2100">
        <a:latin typeface="Lucida Grande"/>
        <a:ea typeface="Lucida Grande"/>
        <a:cs typeface="Lucida Grande"/>
        <a:sym typeface="Lucida Grande"/>
      </a:defRPr>
    </a:lvl1pPr>
    <a:lvl2pPr indent="228589" defTabSz="584170">
      <a:defRPr sz="2100">
        <a:latin typeface="Lucida Grande"/>
        <a:ea typeface="Lucida Grande"/>
        <a:cs typeface="Lucida Grande"/>
        <a:sym typeface="Lucida Grande"/>
      </a:defRPr>
    </a:lvl2pPr>
    <a:lvl3pPr indent="457176" defTabSz="584170">
      <a:defRPr sz="2100">
        <a:latin typeface="Lucida Grande"/>
        <a:ea typeface="Lucida Grande"/>
        <a:cs typeface="Lucida Grande"/>
        <a:sym typeface="Lucida Grande"/>
      </a:defRPr>
    </a:lvl3pPr>
    <a:lvl4pPr indent="685765" defTabSz="584170">
      <a:defRPr sz="2100">
        <a:latin typeface="Lucida Grande"/>
        <a:ea typeface="Lucida Grande"/>
        <a:cs typeface="Lucida Grande"/>
        <a:sym typeface="Lucida Grande"/>
      </a:defRPr>
    </a:lvl4pPr>
    <a:lvl5pPr indent="914354" defTabSz="584170">
      <a:defRPr sz="2100">
        <a:latin typeface="Lucida Grande"/>
        <a:ea typeface="Lucida Grande"/>
        <a:cs typeface="Lucida Grande"/>
        <a:sym typeface="Lucida Grande"/>
      </a:defRPr>
    </a:lvl5pPr>
    <a:lvl6pPr indent="1142941" defTabSz="584170">
      <a:defRPr sz="2100">
        <a:latin typeface="Lucida Grande"/>
        <a:ea typeface="Lucida Grande"/>
        <a:cs typeface="Lucida Grande"/>
        <a:sym typeface="Lucida Grande"/>
      </a:defRPr>
    </a:lvl6pPr>
    <a:lvl7pPr indent="1371530" defTabSz="584170">
      <a:defRPr sz="2100">
        <a:latin typeface="Lucida Grande"/>
        <a:ea typeface="Lucida Grande"/>
        <a:cs typeface="Lucida Grande"/>
        <a:sym typeface="Lucida Grande"/>
      </a:defRPr>
    </a:lvl7pPr>
    <a:lvl8pPr indent="1600119" defTabSz="584170">
      <a:defRPr sz="2100">
        <a:latin typeface="Lucida Grande"/>
        <a:ea typeface="Lucida Grande"/>
        <a:cs typeface="Lucida Grande"/>
        <a:sym typeface="Lucida Grande"/>
      </a:defRPr>
    </a:lvl8pPr>
    <a:lvl9pPr indent="1828706" defTabSz="584170">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83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Most of these products are proprietary (uniquely designed from a specific manufacturer) and are marketed under different trade names. Each of these products, however, has to comply with building code requirements be-fore its use in structural applications.</a:t>
            </a:r>
          </a:p>
        </p:txBody>
      </p:sp>
    </p:spTree>
    <p:extLst>
      <p:ext uri="{BB962C8B-B14F-4D97-AF65-F5344CB8AC3E}">
        <p14:creationId xmlns:p14="http://schemas.microsoft.com/office/powerpoint/2010/main" val="395779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4200" rtl="0" latinLnBrk="1" hangingPunct="0"/>
            <a:r>
              <a:rPr lang="en-US" dirty="0"/>
              <a:t>Stranding slices the entire log into 3-inch to 12-inch </a:t>
            </a:r>
          </a:p>
          <a:p>
            <a:pPr defTabSz="584200" rtl="0" latinLnBrk="1" hangingPunct="0"/>
            <a:r>
              <a:rPr lang="en-US" dirty="0"/>
              <a:t>strands, similar to grating a block of cheese. The strands</a:t>
            </a:r>
          </a:p>
          <a:p>
            <a:pPr defTabSz="584200" rtl="0" latinLnBrk="1" hangingPunct="0"/>
            <a:r>
              <a:rPr lang="en-US" dirty="0"/>
              <a:t>are dried in a large rotary drum, where an adhesive is </a:t>
            </a:r>
          </a:p>
          <a:p>
            <a:pPr defTabSz="584200" rtl="0" latinLnBrk="1" hangingPunct="0"/>
            <a:r>
              <a:rPr lang="en-US" dirty="0"/>
              <a:t>applied. The strands are then dropped into a forming bin </a:t>
            </a:r>
          </a:p>
          <a:p>
            <a:pPr defTabSz="584200" rtl="0" latinLnBrk="1" hangingPunct="0"/>
            <a:r>
              <a:rPr lang="en-US" dirty="0"/>
              <a:t>and pressed together to form the individual products. </a:t>
            </a:r>
          </a:p>
          <a:p>
            <a:pPr defTabSz="584200" rtl="0" latinLnBrk="1" hangingPunct="0"/>
            <a:r>
              <a:rPr lang="en-US" dirty="0"/>
              <a:t>These products can be thin and flat sheets, like plywood, </a:t>
            </a:r>
          </a:p>
          <a:p>
            <a:pPr defTabSz="584200" rtl="0" latinLnBrk="1" hangingPunct="0"/>
            <a:r>
              <a:rPr lang="en-US" dirty="0"/>
              <a:t>or long and wide, like sawn lumber.</a:t>
            </a:r>
            <a:endParaRPr kumimoji="0" lang="en-US" sz="2200" b="0" i="0" u="none" strike="noStrike" cap="none" spc="0" normalizeH="0" baseline="0" dirty="0">
              <a:ln>
                <a:noFill/>
              </a:ln>
              <a:solidFill>
                <a:srgbClr val="000000"/>
              </a:solidFill>
              <a:effectLst/>
              <a:uFillTx/>
              <a:latin typeface="Lucida Grande"/>
              <a:ea typeface="Lucida Grande"/>
              <a:cs typeface="Lucida Grande"/>
              <a:sym typeface="Helvetica Neue Light"/>
            </a:endParaRPr>
          </a:p>
          <a:p>
            <a:endParaRPr lang="en-US" dirty="0"/>
          </a:p>
          <a:p>
            <a:r>
              <a:rPr lang="en-US" dirty="0"/>
              <a:t>Stranding is the most efficient method to convert a log into an engineered wood product, because it uses the smallest pieces. Smaller strands pack more efficiently into rectangular sections. The net result is in-creased utilization of a tree and less waste delivered to the landfill. </a:t>
            </a:r>
          </a:p>
        </p:txBody>
      </p:sp>
    </p:spTree>
    <p:extLst>
      <p:ext uri="{BB962C8B-B14F-4D97-AF65-F5344CB8AC3E}">
        <p14:creationId xmlns:p14="http://schemas.microsoft.com/office/powerpoint/2010/main" val="191831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4200" rtl="0" latinLnBrk="1" hangingPunct="0"/>
            <a:r>
              <a:rPr lang="en-US" dirty="0"/>
              <a:t>Peeling the log is not as efficient as stranding , but is still attractive to facilities that were established to peel logs but now want to manufacture engineered wood products</a:t>
            </a:r>
          </a:p>
        </p:txBody>
      </p:sp>
    </p:spTree>
    <p:extLst>
      <p:ext uri="{BB962C8B-B14F-4D97-AF65-F5344CB8AC3E}">
        <p14:creationId xmlns:p14="http://schemas.microsoft.com/office/powerpoint/2010/main" val="11360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4200" rtl="0" latinLnBrk="1" hangingPunct="0"/>
            <a:endParaRPr lang="en-US" dirty="0"/>
          </a:p>
        </p:txBody>
      </p:sp>
    </p:spTree>
    <p:extLst>
      <p:ext uri="{BB962C8B-B14F-4D97-AF65-F5344CB8AC3E}">
        <p14:creationId xmlns:p14="http://schemas.microsoft.com/office/powerpoint/2010/main" val="216032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strands are up to three inches long (see more information on this product in the Wood Structural Panel Awareness Guide in this series).</a:t>
            </a:r>
          </a:p>
          <a:p>
            <a:endParaRPr lang="en-US" dirty="0"/>
          </a:p>
        </p:txBody>
      </p:sp>
    </p:spTree>
    <p:extLst>
      <p:ext uri="{BB962C8B-B14F-4D97-AF65-F5344CB8AC3E}">
        <p14:creationId xmlns:p14="http://schemas.microsoft.com/office/powerpoint/2010/main" val="355655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OSL has uses similar to LSL. It is fabricated with shorter strands, up to six inches long.</a:t>
            </a:r>
          </a:p>
        </p:txBody>
      </p:sp>
    </p:spTree>
    <p:extLst>
      <p:ext uri="{BB962C8B-B14F-4D97-AF65-F5344CB8AC3E}">
        <p14:creationId xmlns:p14="http://schemas.microsoft.com/office/powerpoint/2010/main" val="4070950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(right) plywood sheathing, Picture (left) Laminated Veneer Lumber (LVL)</a:t>
            </a:r>
          </a:p>
        </p:txBody>
      </p:sp>
    </p:spTree>
    <p:extLst>
      <p:ext uri="{BB962C8B-B14F-4D97-AF65-F5344CB8AC3E}">
        <p14:creationId xmlns:p14="http://schemas.microsoft.com/office/powerpoint/2010/main" val="2397994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more information on this product in the Wood Structural Panel Awareness Guide in this series.</a:t>
            </a:r>
          </a:p>
        </p:txBody>
      </p:sp>
    </p:spTree>
    <p:extLst>
      <p:ext uri="{BB962C8B-B14F-4D97-AF65-F5344CB8AC3E}">
        <p14:creationId xmlns:p14="http://schemas.microsoft.com/office/powerpoint/2010/main" val="2348072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664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 strand lumber is fabricated from slices of veneer, combined with adhesive and formed into large billets that are sawn into more useable dimensions.</a:t>
            </a:r>
          </a:p>
        </p:txBody>
      </p:sp>
    </p:spTree>
    <p:extLst>
      <p:ext uri="{BB962C8B-B14F-4D97-AF65-F5344CB8AC3E}">
        <p14:creationId xmlns:p14="http://schemas.microsoft.com/office/powerpoint/2010/main" val="86919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393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glued-laminated timber (GLULAM) beam is an engineered assembly of specially graded lumber. A truss is an engineered assembly often comprised of sawn lumber chords and wood or metal webs.</a:t>
            </a:r>
          </a:p>
        </p:txBody>
      </p:sp>
    </p:spTree>
    <p:extLst>
      <p:ext uri="{BB962C8B-B14F-4D97-AF65-F5344CB8AC3E}">
        <p14:creationId xmlns:p14="http://schemas.microsoft.com/office/powerpoint/2010/main" val="45941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EWP technology did not come without a cost. It is more expensive to peel, strand, glue, and press together a2x12 than to cut that dimension directly from a log. Added costs, coupled with certain environmental expectations to reduce harvesting, fueled development and the resulting popularity of lightweight engineered materials. Products such as I-joists use 50% less fiber than a rectangular piece of lumber of the same width.</a:t>
            </a:r>
          </a:p>
        </p:txBody>
      </p:sp>
    </p:spTree>
    <p:extLst>
      <p:ext uri="{BB962C8B-B14F-4D97-AF65-F5344CB8AC3E}">
        <p14:creationId xmlns:p14="http://schemas.microsoft.com/office/powerpoint/2010/main" val="113038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comply, a manufacturer would need to supply qualifying ASTM E119 test reports on wall or floor assemblies as proof of compliance to applicable code provisions.</a:t>
            </a:r>
          </a:p>
          <a:p>
            <a:endParaRPr lang="en-US" dirty="0"/>
          </a:p>
        </p:txBody>
      </p:sp>
    </p:spTree>
    <p:extLst>
      <p:ext uri="{BB962C8B-B14F-4D97-AF65-F5344CB8AC3E}">
        <p14:creationId xmlns:p14="http://schemas.microsoft.com/office/powerpoint/2010/main" val="181808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838" indent="-342900">
              <a:spcBef>
                <a:spcPts val="0"/>
              </a:spcBef>
              <a:spcAft>
                <a:spcPts val="0"/>
              </a:spcAft>
              <a:buFont typeface="Arial" panose="020B0604020202020204" pitchFamily="34" charset="0"/>
              <a:buChar char="•"/>
            </a:pPr>
            <a:r>
              <a:rPr lang="en-US" sz="2000" dirty="0"/>
              <a:t>The test is intended to evaluate the duration for which the types of building elements contain a fire, retain their structural integrity during a predetermined test fire.</a:t>
            </a:r>
          </a:p>
          <a:p>
            <a:pPr marL="350838" indent="-342900">
              <a:spcBef>
                <a:spcPts val="0"/>
              </a:spcBef>
              <a:spcAft>
                <a:spcPts val="0"/>
              </a:spcAft>
              <a:buFont typeface="Arial" panose="020B0604020202020204" pitchFamily="34" charset="0"/>
              <a:buChar char="•"/>
            </a:pPr>
            <a:r>
              <a:rPr lang="en-US" sz="2000" dirty="0"/>
              <a:t>The Pass/ Fail Criteria is based upon the peak temperature attained at the back of the test assembly or material;</a:t>
            </a:r>
          </a:p>
          <a:p>
            <a:pPr marL="350838" indent="-342900">
              <a:spcBef>
                <a:spcPts val="0"/>
              </a:spcBef>
              <a:spcAft>
                <a:spcPts val="0"/>
              </a:spcAft>
              <a:buFont typeface="Arial" panose="020B0604020202020204" pitchFamily="34" charset="0"/>
              <a:buChar char="•"/>
            </a:pPr>
            <a:r>
              <a:rPr lang="en-US" sz="2000" dirty="0"/>
              <a:t>And/or whether the test assembly or material distorts or collapses that allows hot gases to escape, and;</a:t>
            </a:r>
          </a:p>
          <a:p>
            <a:pPr marL="350838" indent="-342900">
              <a:spcBef>
                <a:spcPts val="0"/>
              </a:spcBef>
              <a:spcAft>
                <a:spcPts val="0"/>
              </a:spcAft>
              <a:buFont typeface="Arial" panose="020B0604020202020204" pitchFamily="34" charset="0"/>
              <a:buChar char="•"/>
            </a:pPr>
            <a:r>
              <a:rPr lang="en-US" sz="2000" dirty="0"/>
              <a:t>Whether the wall can withstand the pressure of a hose stream</a:t>
            </a:r>
          </a:p>
          <a:p>
            <a:endParaRPr lang="en-US" dirty="0"/>
          </a:p>
        </p:txBody>
      </p:sp>
    </p:spTree>
    <p:extLst>
      <p:ext uri="{BB962C8B-B14F-4D97-AF65-F5344CB8AC3E}">
        <p14:creationId xmlns:p14="http://schemas.microsoft.com/office/powerpoint/2010/main" val="2770715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Glulam and SCL, although composed of smaller pieces of wood that are adhered together, offer the same fire performance as sawn members of similar size because the adhesives used in their manufacture does not adversely affect fire performance.</a:t>
            </a:r>
            <a:r>
              <a:rPr lang="en-US" baseline="30000" dirty="0"/>
              <a:t>*</a:t>
            </a:r>
            <a:endParaRPr lang="en-US" dirty="0"/>
          </a:p>
          <a:p>
            <a:endParaRPr lang="en-US" dirty="0"/>
          </a:p>
        </p:txBody>
      </p:sp>
    </p:spTree>
    <p:extLst>
      <p:ext uri="{BB962C8B-B14F-4D97-AF65-F5344CB8AC3E}">
        <p14:creationId xmlns:p14="http://schemas.microsoft.com/office/powerpoint/2010/main" val="1035053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submitting samples to a certification agency for testing and certification, </a:t>
            </a:r>
          </a:p>
          <a:p>
            <a:r>
              <a:rPr lang="en-US" dirty="0"/>
              <a:t>Engineered wood products manufacturers conduct regular, extensive, and monitored performance testing</a:t>
            </a:r>
          </a:p>
          <a:p>
            <a:endParaRPr lang="en-US" dirty="0"/>
          </a:p>
          <a:p>
            <a:r>
              <a:rPr lang="en-US" dirty="0"/>
              <a:t>During the auditing process, certification agency personnel review and verify quality control test results. They also collect and test samples (small and/or large) to ensure that the engineered wood product meets required performance criteria.</a:t>
            </a:r>
          </a:p>
        </p:txBody>
      </p:sp>
    </p:spTree>
    <p:extLst>
      <p:ext uri="{BB962C8B-B14F-4D97-AF65-F5344CB8AC3E}">
        <p14:creationId xmlns:p14="http://schemas.microsoft.com/office/powerpoint/2010/main" val="3583023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146175" y="690563"/>
            <a:ext cx="4565650" cy="3424237"/>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lIns="88999" tIns="44499" rIns="88999" bIns="44499" numCol="1" anchor="t" anchorCtr="0" compatLnSpc="1">
            <a:prstTxWarp prst="textNoShape">
              <a:avLst/>
            </a:prstTxWarp>
          </a:bodyPr>
          <a:lstStyle/>
          <a:p>
            <a:pPr eaLnBrk="1" hangingPunct="1">
              <a:spcBef>
                <a:spcPct val="0"/>
              </a:spcBef>
            </a:pPr>
            <a:endParaRPr lang="en-US" dirty="0"/>
          </a:p>
        </p:txBody>
      </p:sp>
      <p:sp>
        <p:nvSpPr>
          <p:cNvPr id="9220" name="Slide Number Placeholder 3"/>
          <p:cNvSpPr>
            <a:spLocks noGrp="1"/>
          </p:cNvSpPr>
          <p:nvPr>
            <p:ph type="sldNum" sz="quarter" idx="5"/>
          </p:nvPr>
        </p:nvSpPr>
        <p:spPr bwMode="auto">
          <a:xfrm>
            <a:off x="3884354" y="8685095"/>
            <a:ext cx="2972108" cy="457356"/>
          </a:xfrm>
          <a:prstGeom prst="rect">
            <a:avLst/>
          </a:prstGeom>
          <a:noFill/>
          <a:ln>
            <a:miter lim="800000"/>
            <a:headEnd/>
            <a:tailEnd/>
          </a:ln>
        </p:spPr>
        <p:txBody>
          <a:bodyPr wrap="square" lIns="88999" tIns="44499" rIns="88999" bIns="44499" numCol="1" anchorCtr="0" compatLnSpc="1">
            <a:prstTxWarp prst="textNoShape">
              <a:avLst/>
            </a:prstTxWarp>
          </a:bodyPr>
          <a:lstStyle/>
          <a:p>
            <a:fld id="{585E109A-C447-4B85-854A-A78581F2FB05}"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35622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The level of training and technical support available from the building industry has increased dramatically in the past twenty years. Engineered wood product specialists are now common in the construction industry and software has helped to communicate the intricacies of the many new products. Until now, however, the available information has not been uniformly provided to the fire service.</a:t>
            </a:r>
          </a:p>
        </p:txBody>
      </p:sp>
    </p:spTree>
    <p:extLst>
      <p:ext uri="{BB962C8B-B14F-4D97-AF65-F5344CB8AC3E}">
        <p14:creationId xmlns:p14="http://schemas.microsoft.com/office/powerpoint/2010/main" val="186123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past fifty years have seen unprecedented changes in building construction. The changes in wood frame construction during this period have also been significant, paralleling the numerous changes within the fire service.. </a:t>
            </a:r>
          </a:p>
        </p:txBody>
      </p:sp>
    </p:spTree>
    <p:extLst>
      <p:ext uri="{BB962C8B-B14F-4D97-AF65-F5344CB8AC3E}">
        <p14:creationId xmlns:p14="http://schemas.microsoft.com/office/powerpoint/2010/main" val="335532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wood industry has adapted to a number of opportunities and constraints. As a result, there are many lightweight structural products and construction techniques for building residential wood frame houses</a:t>
            </a:r>
          </a:p>
        </p:txBody>
      </p:sp>
    </p:spTree>
    <p:extLst>
      <p:ext uri="{BB962C8B-B14F-4D97-AF65-F5344CB8AC3E}">
        <p14:creationId xmlns:p14="http://schemas.microsoft.com/office/powerpoint/2010/main" val="299650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constraints reduced the size of trees delivered to saw mills.</a:t>
            </a:r>
          </a:p>
          <a:p>
            <a:endParaRPr lang="en-US" dirty="0"/>
          </a:p>
          <a:p>
            <a:r>
              <a:rPr lang="en-US" dirty="0"/>
              <a:t>It had become impossible to make a 20-foot long 2x12 floor joist out of a 9-inch diameter tree, or plywood out of 6-inch tree tops that were full of knots.</a:t>
            </a:r>
          </a:p>
          <a:p>
            <a:endParaRPr lang="en-US" dirty="0"/>
          </a:p>
          <a:p>
            <a:r>
              <a:rPr lang="en-US" dirty="0"/>
              <a:t>At the same time, coupled with environmental constraints, consumers expected the forest products industry to use fewer trees with greater efficiency and less waste</a:t>
            </a:r>
          </a:p>
        </p:txBody>
      </p:sp>
    </p:spTree>
    <p:extLst>
      <p:ext uri="{BB962C8B-B14F-4D97-AF65-F5344CB8AC3E}">
        <p14:creationId xmlns:p14="http://schemas.microsoft.com/office/powerpoint/2010/main" val="3494939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Prescriptive- For example, by this cookbook approach, plywood or another panel product would have to be manufactured according to a strict recipe designating adhesives to be used and type and dimension of materials.</a:t>
            </a:r>
          </a:p>
          <a:p>
            <a:endParaRPr lang="en-US" dirty="0"/>
          </a:p>
          <a:p>
            <a:r>
              <a:rPr lang="en-US" dirty="0"/>
              <a:t>Performance- A product could be manufactured with any adhesive, as well as type or dimension of material, as long as it performed in accordance with the requirements of manufacturing standards and the building code.</a:t>
            </a:r>
          </a:p>
        </p:txBody>
      </p:sp>
    </p:spTree>
    <p:extLst>
      <p:ext uri="{BB962C8B-B14F-4D97-AF65-F5344CB8AC3E}">
        <p14:creationId xmlns:p14="http://schemas.microsoft.com/office/powerpoint/2010/main" val="288045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In response to consumer demands, the wood industry developed technologies to use smaller trees more efficiently. These technologies moved homebuilding to a new era of more fiber-efficient and lightweight engineered materials—thus the term “engineered wood products.”</a:t>
            </a:r>
          </a:p>
        </p:txBody>
      </p:sp>
    </p:spTree>
    <p:extLst>
      <p:ext uri="{BB962C8B-B14F-4D97-AF65-F5344CB8AC3E}">
        <p14:creationId xmlns:p14="http://schemas.microsoft.com/office/powerpoint/2010/main" val="154477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Most of these products are proprietary (uniquely de-signed from a specific manufacturer) and are marketed under different trade names. Each of these products, however, has to comply with building code requirements be-fore its use in structural applications.</a:t>
            </a:r>
          </a:p>
        </p:txBody>
      </p:sp>
    </p:spTree>
    <p:extLst>
      <p:ext uri="{BB962C8B-B14F-4D97-AF65-F5344CB8AC3E}">
        <p14:creationId xmlns:p14="http://schemas.microsoft.com/office/powerpoint/2010/main" val="354088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A Slide">
    <p:spTree>
      <p:nvGrpSpPr>
        <p:cNvPr id="1" name=""/>
        <p:cNvGrpSpPr/>
        <p:nvPr/>
      </p:nvGrpSpPr>
      <p:grpSpPr>
        <a:xfrm>
          <a:off x="0" y="0"/>
          <a:ext cx="0" cy="0"/>
          <a:chOff x="0" y="0"/>
          <a:chExt cx="0" cy="0"/>
        </a:xfrm>
      </p:grpSpPr>
      <p:cxnSp>
        <p:nvCxnSpPr>
          <p:cNvPr id="10" name="Straight Connector 9"/>
          <p:cNvCxnSpPr/>
          <p:nvPr userDrawn="1"/>
        </p:nvCxnSpPr>
        <p:spPr>
          <a:xfrm>
            <a:off x="762001" y="4408815"/>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2001" y="6469215"/>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0" hasCustomPrompt="1"/>
          </p:nvPr>
        </p:nvSpPr>
        <p:spPr>
          <a:xfrm>
            <a:off x="638493" y="4545076"/>
            <a:ext cx="5515419" cy="1718564"/>
          </a:xfrm>
        </p:spPr>
        <p:txBody>
          <a:bodyPr anchor="ctr">
            <a:noAutofit/>
          </a:bodyPr>
          <a:lstStyle>
            <a:lvl1pPr>
              <a:defRPr b="0" baseline="0"/>
            </a:lvl1pPr>
          </a:lstStyle>
          <a:p>
            <a:pPr lvl="0"/>
            <a:r>
              <a:rPr lang="en-US" dirty="0"/>
              <a:t>Enter supporting copy or supporting Subtitle Here</a:t>
            </a:r>
          </a:p>
        </p:txBody>
      </p:sp>
      <p:sp>
        <p:nvSpPr>
          <p:cNvPr id="14" name="Text Placeholder 7"/>
          <p:cNvSpPr>
            <a:spLocks noGrp="1"/>
          </p:cNvSpPr>
          <p:nvPr>
            <p:ph type="body" sz="quarter" idx="12" hasCustomPrompt="1"/>
          </p:nvPr>
        </p:nvSpPr>
        <p:spPr>
          <a:xfrm>
            <a:off x="7068312" y="859536"/>
            <a:ext cx="5333178" cy="7717535"/>
          </a:xfrm>
        </p:spPr>
        <p:txBody>
          <a:bodyPr anchor="ctr">
            <a:noAutofit/>
          </a:bodyPr>
          <a:lstStyle>
            <a:lvl1pPr>
              <a:defRPr sz="2000" b="0" baseline="0"/>
            </a:lvl1pPr>
          </a:lstStyle>
          <a:p>
            <a:pPr lvl="0"/>
            <a:r>
              <a:rPr lang="en-US" dirty="0"/>
              <a:t>Enter copy Here</a:t>
            </a:r>
          </a:p>
          <a:p>
            <a:pPr lvl="0"/>
            <a:endParaRPr lang="en-US" dirty="0"/>
          </a:p>
        </p:txBody>
      </p:sp>
    </p:spTree>
    <p:extLst>
      <p:ext uri="{BB962C8B-B14F-4D97-AF65-F5344CB8AC3E}">
        <p14:creationId xmlns:p14="http://schemas.microsoft.com/office/powerpoint/2010/main" val="71722112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Title Interior ">
    <p:spTree>
      <p:nvGrpSpPr>
        <p:cNvPr id="1" name=""/>
        <p:cNvGrpSpPr/>
        <p:nvPr/>
      </p:nvGrpSpPr>
      <p:grpSpPr>
        <a:xfrm>
          <a:off x="0" y="0"/>
          <a:ext cx="0" cy="0"/>
          <a:chOff x="0" y="0"/>
          <a:chExt cx="0" cy="0"/>
        </a:xfrm>
      </p:grpSpPr>
      <p:cxnSp>
        <p:nvCxnSpPr>
          <p:cNvPr id="24" name="Straight Connector 2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31" name="Straight Connector 30"/>
          <p:cNvCxnSpPr/>
          <p:nvPr userDrawn="1"/>
        </p:nvCxnSpPr>
        <p:spPr>
          <a:xfrm>
            <a:off x="762001" y="7413944"/>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2"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sp>
        <p:nvSpPr>
          <p:cNvPr id="33"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sp>
        <p:nvSpPr>
          <p:cNvPr id="7" name="Text Placeholder 19"/>
          <p:cNvSpPr>
            <a:spLocks noGrp="1"/>
          </p:cNvSpPr>
          <p:nvPr>
            <p:ph type="body" sz="quarter" idx="13" hasCustomPrompt="1"/>
          </p:nvPr>
        </p:nvSpPr>
        <p:spPr>
          <a:xfrm>
            <a:off x="6492240" y="1710770"/>
            <a:ext cx="5852159" cy="5887894"/>
          </a:xfrm>
        </p:spPr>
        <p:txBody>
          <a:bodyPr anchor="ctr" anchorCtr="1">
            <a:noAutofit/>
          </a:bodyPr>
          <a:lstStyle>
            <a:lvl1pPr algn="ctr">
              <a:defRPr sz="3600" baseline="0">
                <a:solidFill>
                  <a:schemeClr val="tx1"/>
                </a:solidFill>
              </a:defRPr>
            </a:lvl1pPr>
          </a:lstStyle>
          <a:p>
            <a:pPr lvl="0"/>
            <a:r>
              <a:rPr lang="en-US" dirty="0"/>
              <a:t>Enter Supporting Text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 calcmode="lin" valueType="num">
                                      <p:cBhvr additive="base">
                                        <p:cTn id="11" dur="10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build="p">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1+#ppt_w/2"/>
                          </p:val>
                        </p:tav>
                        <p:tav tm="100000">
                          <p:val>
                            <p:strVal val="#ppt_x"/>
                          </p:val>
                        </p:tav>
                      </p:tavLst>
                    </p:anim>
                    <p:anim calcmode="lin" valueType="num">
                      <p:cBhvr additive="base">
                        <p:cTn dur="1000" fill="hold"/>
                        <p:tgtEl>
                          <p:spTgt spid="33"/>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2"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Full Image">
    <p:spTree>
      <p:nvGrpSpPr>
        <p:cNvPr id="1" name=""/>
        <p:cNvGrpSpPr/>
        <p:nvPr/>
      </p:nvGrpSpPr>
      <p:grpSpPr>
        <a:xfrm>
          <a:off x="0" y="0"/>
          <a:ext cx="0" cy="0"/>
          <a:chOff x="0" y="0"/>
          <a:chExt cx="0" cy="0"/>
        </a:xfrm>
      </p:grpSpPr>
      <p:sp>
        <p:nvSpPr>
          <p:cNvPr id="3" name="Picture Placeholder 21"/>
          <p:cNvSpPr>
            <a:spLocks noGrp="1"/>
          </p:cNvSpPr>
          <p:nvPr>
            <p:ph type="pic" sz="quarter" idx="10"/>
          </p:nvPr>
        </p:nvSpPr>
        <p:spPr>
          <a:xfrm>
            <a:off x="-32299" y="0"/>
            <a:ext cx="13037099" cy="9772892"/>
          </a:xfrm>
          <a:prstGeom prst="rect">
            <a:avLst/>
          </a:prstGeom>
          <a:ln>
            <a:noFill/>
          </a:ln>
        </p:spPr>
        <p:txBody>
          <a:bodyPr/>
          <a:lstStyle>
            <a:lvl1pPr algn="l">
              <a:defRPr/>
            </a:lvl1pPr>
          </a:lstStyle>
          <a:p>
            <a:endParaRPr lang="en-US" dirty="0"/>
          </a:p>
        </p:txBody>
      </p:sp>
      <p:sp>
        <p:nvSpPr>
          <p:cNvPr id="19" name="Rectangle 18"/>
          <p:cNvSpPr/>
          <p:nvPr userDrawn="1"/>
        </p:nvSpPr>
        <p:spPr>
          <a:xfrm>
            <a:off x="0" y="0"/>
            <a:ext cx="13004800" cy="97536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title" hasCustomPrompt="1"/>
          </p:nvPr>
        </p:nvSpPr>
        <p:spPr>
          <a:xfrm>
            <a:off x="762001" y="2533356"/>
            <a:ext cx="6702425" cy="1818686"/>
          </a:xfrm>
          <a:prstGeom prst="rect">
            <a:avLst/>
          </a:prstGeom>
        </p:spPr>
        <p:txBody>
          <a:bodyPr anchor="b">
            <a:noAutofit/>
          </a:bodyPr>
          <a:lstStyle>
            <a:lvl1pPr>
              <a:defRPr sz="4800" baseline="0">
                <a:solidFill>
                  <a:schemeClr val="bg1"/>
                </a:solidFill>
              </a:defRPr>
            </a:lvl1pPr>
          </a:lstStyle>
          <a:p>
            <a:r>
              <a:rPr lang="en-US" dirty="0"/>
              <a:t>Enter Title Here</a:t>
            </a:r>
          </a:p>
        </p:txBody>
      </p:sp>
      <p:sp>
        <p:nvSpPr>
          <p:cNvPr id="21" name="Text Placeholder 19"/>
          <p:cNvSpPr>
            <a:spLocks noGrp="1"/>
          </p:cNvSpPr>
          <p:nvPr>
            <p:ph type="body" sz="quarter" idx="11" hasCustomPrompt="1"/>
          </p:nvPr>
        </p:nvSpPr>
        <p:spPr>
          <a:xfrm>
            <a:off x="762000" y="4641813"/>
            <a:ext cx="6702426" cy="2079027"/>
          </a:xfrm>
        </p:spPr>
        <p:txBody>
          <a:bodyPr>
            <a:noAutofit/>
          </a:bodyPr>
          <a:lstStyle>
            <a:lvl1pPr>
              <a:defRPr sz="3200">
                <a:solidFill>
                  <a:schemeClr val="bg1"/>
                </a:solidFill>
              </a:defRPr>
            </a:lvl1pPr>
          </a:lstStyle>
          <a:p>
            <a:pPr lvl="0"/>
            <a:r>
              <a:rPr lang="en-US" dirty="0"/>
              <a:t>Supporting Text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build="p">
        <p:tmplLst>
          <p:tmpl lvl="1">
            <p:tnLst>
              <p:par>
                <p:cTn presetID="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angle Head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3645425"/>
            <a:ext cx="5187386" cy="1818686"/>
          </a:xfrm>
          <a:prstGeom prst="rect">
            <a:avLst/>
          </a:prstGeom>
        </p:spPr>
        <p:txBody>
          <a:bodyPr anchor="b">
            <a:noAutofit/>
          </a:bodyPr>
          <a:lstStyle>
            <a:lvl1pPr>
              <a:defRPr baseline="0"/>
            </a:lvl1pPr>
          </a:lstStyle>
          <a:p>
            <a:r>
              <a:rPr lang="en-US" dirty="0"/>
              <a:t>Enter Title Here</a:t>
            </a:r>
          </a:p>
        </p:txBody>
      </p:sp>
      <p:sp>
        <p:nvSpPr>
          <p:cNvPr id="3" name="Picture Placeholder 21"/>
          <p:cNvSpPr>
            <a:spLocks noGrp="1"/>
          </p:cNvSpPr>
          <p:nvPr>
            <p:ph type="pic" sz="quarter" idx="10" hasCustomPrompt="1"/>
          </p:nvPr>
        </p:nvSpPr>
        <p:spPr>
          <a:xfrm>
            <a:off x="2303941" y="0"/>
            <a:ext cx="10733158" cy="9772892"/>
          </a:xfrm>
          <a:custGeom>
            <a:avLst/>
            <a:gdLst>
              <a:gd name="connsiteX0" fmla="*/ 0 w 11063761"/>
              <a:gd name="connsiteY0" fmla="*/ 9745884 h 9745884"/>
              <a:gd name="connsiteX1" fmla="*/ 2436471 w 11063761"/>
              <a:gd name="connsiteY1" fmla="*/ 0 h 9745884"/>
              <a:gd name="connsiteX2" fmla="*/ 11063761 w 11063761"/>
              <a:gd name="connsiteY2" fmla="*/ 0 h 9745884"/>
              <a:gd name="connsiteX3" fmla="*/ 8627290 w 11063761"/>
              <a:gd name="connsiteY3" fmla="*/ 9745884 h 9745884"/>
              <a:gd name="connsiteX4" fmla="*/ 0 w 11063761"/>
              <a:gd name="connsiteY4" fmla="*/ 9745884 h 9745884"/>
              <a:gd name="connsiteX0" fmla="*/ 0 w 11094421"/>
              <a:gd name="connsiteY0" fmla="*/ 9745884 h 9772892"/>
              <a:gd name="connsiteX1" fmla="*/ 2436471 w 11094421"/>
              <a:gd name="connsiteY1" fmla="*/ 0 h 9772892"/>
              <a:gd name="connsiteX2" fmla="*/ 11063761 w 11094421"/>
              <a:gd name="connsiteY2" fmla="*/ 0 h 9772892"/>
              <a:gd name="connsiteX3" fmla="*/ 11094421 w 11094421"/>
              <a:gd name="connsiteY3" fmla="*/ 9772892 h 9772892"/>
              <a:gd name="connsiteX4" fmla="*/ 0 w 11094421"/>
              <a:gd name="connsiteY4" fmla="*/ 9745884 h 9772892"/>
              <a:gd name="connsiteX0" fmla="*/ 7288133 w 8657950"/>
              <a:gd name="connsiteY0" fmla="*/ 9772892 h 9772892"/>
              <a:gd name="connsiteX1" fmla="*/ 0 w 8657950"/>
              <a:gd name="connsiteY1" fmla="*/ 0 h 9772892"/>
              <a:gd name="connsiteX2" fmla="*/ 8627290 w 8657950"/>
              <a:gd name="connsiteY2" fmla="*/ 0 h 9772892"/>
              <a:gd name="connsiteX3" fmla="*/ 8657950 w 8657950"/>
              <a:gd name="connsiteY3" fmla="*/ 9772892 h 9772892"/>
              <a:gd name="connsiteX4" fmla="*/ 7288133 w 8657950"/>
              <a:gd name="connsiteY4" fmla="*/ 9772892 h 9772892"/>
              <a:gd name="connsiteX0" fmla="*/ 9387069 w 10756886"/>
              <a:gd name="connsiteY0" fmla="*/ 9772892 h 9772892"/>
              <a:gd name="connsiteX1" fmla="*/ 0 w 10756886"/>
              <a:gd name="connsiteY1" fmla="*/ 45719 h 9772892"/>
              <a:gd name="connsiteX2" fmla="*/ 10726226 w 10756886"/>
              <a:gd name="connsiteY2" fmla="*/ 0 h 9772892"/>
              <a:gd name="connsiteX3" fmla="*/ 10756886 w 10756886"/>
              <a:gd name="connsiteY3" fmla="*/ 9772892 h 9772892"/>
              <a:gd name="connsiteX4" fmla="*/ 9387069 w 10756886"/>
              <a:gd name="connsiteY4" fmla="*/ 9772892 h 9772892"/>
              <a:gd name="connsiteX0" fmla="*/ 9144001 w 10513818"/>
              <a:gd name="connsiteY0" fmla="*/ 9772892 h 9772892"/>
              <a:gd name="connsiteX1" fmla="*/ 0 w 10513818"/>
              <a:gd name="connsiteY1" fmla="*/ 45719 h 9772892"/>
              <a:gd name="connsiteX2" fmla="*/ 10483158 w 10513818"/>
              <a:gd name="connsiteY2" fmla="*/ 0 h 9772892"/>
              <a:gd name="connsiteX3" fmla="*/ 10513818 w 10513818"/>
              <a:gd name="connsiteY3" fmla="*/ 9772892 h 9772892"/>
              <a:gd name="connsiteX4" fmla="*/ 9144001 w 10513818"/>
              <a:gd name="connsiteY4" fmla="*/ 9772892 h 9772892"/>
              <a:gd name="connsiteX0" fmla="*/ 5879940 w 7249757"/>
              <a:gd name="connsiteY0" fmla="*/ 9818611 h 9818611"/>
              <a:gd name="connsiteX1" fmla="*/ 0 w 7249757"/>
              <a:gd name="connsiteY1" fmla="*/ 0 h 9818611"/>
              <a:gd name="connsiteX2" fmla="*/ 7219097 w 7249757"/>
              <a:gd name="connsiteY2" fmla="*/ 45719 h 9818611"/>
              <a:gd name="connsiteX3" fmla="*/ 7249757 w 7249757"/>
              <a:gd name="connsiteY3" fmla="*/ 9818611 h 9818611"/>
              <a:gd name="connsiteX4" fmla="*/ 5879940 w 7249757"/>
              <a:gd name="connsiteY4" fmla="*/ 9818611 h 9818611"/>
              <a:gd name="connsiteX0" fmla="*/ 2164467 w 3534284"/>
              <a:gd name="connsiteY0" fmla="*/ 9772892 h 9772892"/>
              <a:gd name="connsiteX1" fmla="*/ 0 w 3534284"/>
              <a:gd name="connsiteY1" fmla="*/ 0 h 9772892"/>
              <a:gd name="connsiteX2" fmla="*/ 3503624 w 3534284"/>
              <a:gd name="connsiteY2" fmla="*/ 0 h 9772892"/>
              <a:gd name="connsiteX3" fmla="*/ 3534284 w 3534284"/>
              <a:gd name="connsiteY3" fmla="*/ 9772892 h 9772892"/>
              <a:gd name="connsiteX4" fmla="*/ 2164467 w 3534284"/>
              <a:gd name="connsiteY4" fmla="*/ 9772892 h 9772892"/>
              <a:gd name="connsiteX0" fmla="*/ 9317622 w 10687439"/>
              <a:gd name="connsiteY0" fmla="*/ 9819191 h 9819191"/>
              <a:gd name="connsiteX1" fmla="*/ 0 w 10687439"/>
              <a:gd name="connsiteY1" fmla="*/ 0 h 9819191"/>
              <a:gd name="connsiteX2" fmla="*/ 10656779 w 10687439"/>
              <a:gd name="connsiteY2" fmla="*/ 46299 h 9819191"/>
              <a:gd name="connsiteX3" fmla="*/ 10687439 w 10687439"/>
              <a:gd name="connsiteY3" fmla="*/ 9819191 h 9819191"/>
              <a:gd name="connsiteX4" fmla="*/ 9317622 w 10687439"/>
              <a:gd name="connsiteY4" fmla="*/ 9819191 h 9819191"/>
              <a:gd name="connsiteX0" fmla="*/ 9363341 w 10733158"/>
              <a:gd name="connsiteY0" fmla="*/ 9772892 h 9772892"/>
              <a:gd name="connsiteX1" fmla="*/ 0 w 10733158"/>
              <a:gd name="connsiteY1" fmla="*/ 1 h 9772892"/>
              <a:gd name="connsiteX2" fmla="*/ 10702498 w 10733158"/>
              <a:gd name="connsiteY2" fmla="*/ 0 h 9772892"/>
              <a:gd name="connsiteX3" fmla="*/ 10733158 w 10733158"/>
              <a:gd name="connsiteY3" fmla="*/ 9772892 h 9772892"/>
              <a:gd name="connsiteX4" fmla="*/ 9363341 w 10733158"/>
              <a:gd name="connsiteY4" fmla="*/ 9772892 h 977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3158" h="9772892">
                <a:moveTo>
                  <a:pt x="9363341" y="9772892"/>
                </a:moveTo>
                <a:lnTo>
                  <a:pt x="0" y="1"/>
                </a:lnTo>
                <a:lnTo>
                  <a:pt x="10702498" y="0"/>
                </a:lnTo>
                <a:lnTo>
                  <a:pt x="10733158" y="9772892"/>
                </a:lnTo>
                <a:lnTo>
                  <a:pt x="9363341" y="9772892"/>
                </a:lnTo>
                <a:close/>
              </a:path>
            </a:pathLst>
          </a:custGeom>
          <a:ln>
            <a:noFill/>
          </a:ln>
        </p:spPr>
        <p:txBody>
          <a:bodyPr/>
          <a:lstStyle>
            <a:lvl1pPr marL="0" indent="0">
              <a:buNone/>
              <a:defRPr baseline="0"/>
            </a:lvl1pPr>
          </a:lstStyle>
          <a:p>
            <a:r>
              <a:rPr lang="en-US" dirty="0"/>
              <a:t>Click to Place Image</a:t>
            </a:r>
          </a:p>
        </p:txBody>
      </p:sp>
      <p:cxnSp>
        <p:nvCxnSpPr>
          <p:cNvPr id="4" name="Straight Connector 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1" y="2139192"/>
            <a:ext cx="801623" cy="863088"/>
          </a:xfrm>
          <a:prstGeom prst="rect">
            <a:avLst/>
          </a:prstGeom>
        </p:spPr>
      </p:pic>
      <p:cxnSp>
        <p:nvCxnSpPr>
          <p:cNvPr id="6" name="Straight Connector 5"/>
          <p:cNvCxnSpPr/>
          <p:nvPr userDrawn="1"/>
        </p:nvCxnSpPr>
        <p:spPr>
          <a:xfrm>
            <a:off x="762001" y="7389480"/>
            <a:ext cx="648649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sp>
        <p:nvSpPr>
          <p:cNvPr id="20" name="Text Placeholder 19"/>
          <p:cNvSpPr>
            <a:spLocks noGrp="1"/>
          </p:cNvSpPr>
          <p:nvPr>
            <p:ph type="body" sz="quarter" idx="11" hasCustomPrompt="1"/>
          </p:nvPr>
        </p:nvSpPr>
        <p:spPr>
          <a:xfrm>
            <a:off x="762000" y="5633546"/>
            <a:ext cx="6881813" cy="1335088"/>
          </a:xfrm>
        </p:spPr>
        <p:txBody>
          <a:bodyPr>
            <a:noAutofit/>
          </a:bodyPr>
          <a:lstStyle/>
          <a:p>
            <a:pPr lvl="0"/>
            <a:r>
              <a:rPr lang="en-US" dirty="0"/>
              <a:t>Enter Supporting Title Here</a:t>
            </a:r>
          </a:p>
        </p:txBody>
      </p:sp>
      <p:sp>
        <p:nvSpPr>
          <p:cNvPr id="25" name="Text Placeholder 24"/>
          <p:cNvSpPr>
            <a:spLocks noGrp="1"/>
          </p:cNvSpPr>
          <p:nvPr>
            <p:ph type="body" sz="quarter" idx="14" hasCustomPrompt="1"/>
          </p:nvPr>
        </p:nvSpPr>
        <p:spPr>
          <a:xfrm>
            <a:off x="762001" y="7849220"/>
            <a:ext cx="4203192" cy="1573212"/>
          </a:xfrm>
        </p:spPr>
        <p:txBody>
          <a:bodyPr>
            <a:noAutofit/>
          </a:bodyPr>
          <a:lstStyle>
            <a:lvl1pPr>
              <a:defRPr sz="2000" baseline="0"/>
            </a:lvl1pPr>
          </a:lstStyle>
          <a:p>
            <a:pPr lvl="0"/>
            <a:r>
              <a:rPr lang="en-US" dirty="0"/>
              <a:t>Enter Presenter Title Here</a:t>
            </a:r>
          </a:p>
        </p:txBody>
      </p:sp>
      <p:sp>
        <p:nvSpPr>
          <p:cNvPr id="26" name="Text Placeholder 24"/>
          <p:cNvSpPr>
            <a:spLocks noGrp="1"/>
          </p:cNvSpPr>
          <p:nvPr>
            <p:ph type="body" sz="quarter" idx="15" hasCustomPrompt="1"/>
          </p:nvPr>
        </p:nvSpPr>
        <p:spPr>
          <a:xfrm>
            <a:off x="5129213" y="7849220"/>
            <a:ext cx="4367213" cy="1573212"/>
          </a:xfrm>
        </p:spPr>
        <p:txBody>
          <a:bodyPr>
            <a:noAutofit/>
          </a:bodyPr>
          <a:lstStyle>
            <a:lvl1pPr>
              <a:defRPr sz="2000" baseline="0"/>
            </a:lvl1pPr>
          </a:lstStyle>
          <a:p>
            <a:pPr lvl="0"/>
            <a:r>
              <a:rPr lang="en-US" dirty="0"/>
              <a:t>Enter Presenter Title Here</a:t>
            </a:r>
          </a:p>
        </p:txBody>
      </p:sp>
    </p:spTree>
    <p:extLst>
      <p:ext uri="{BB962C8B-B14F-4D97-AF65-F5344CB8AC3E}">
        <p14:creationId xmlns:p14="http://schemas.microsoft.com/office/powerpoint/2010/main" val="86944892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10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additive="base">
                                        <p:cTn id="22"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Photo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2533356"/>
            <a:ext cx="6486494" cy="1818686"/>
          </a:xfrm>
          <a:prstGeom prst="rect">
            <a:avLst/>
          </a:prstGeom>
        </p:spPr>
        <p:txBody>
          <a:bodyPr anchor="b">
            <a:noAutofit/>
          </a:bodyPr>
          <a:lstStyle>
            <a:lvl1pPr>
              <a:defRPr baseline="0"/>
            </a:lvl1pPr>
          </a:lstStyle>
          <a:p>
            <a:r>
              <a:rPr lang="en-US" dirty="0"/>
              <a:t>Enter Title Here</a:t>
            </a:r>
          </a:p>
        </p:txBody>
      </p:sp>
      <p:sp>
        <p:nvSpPr>
          <p:cNvPr id="3" name="Picture Placeholder 21"/>
          <p:cNvSpPr>
            <a:spLocks noGrp="1"/>
          </p:cNvSpPr>
          <p:nvPr>
            <p:ph type="pic" sz="quarter" idx="10"/>
          </p:nvPr>
        </p:nvSpPr>
        <p:spPr>
          <a:xfrm>
            <a:off x="7552945" y="0"/>
            <a:ext cx="5484154" cy="9772892"/>
          </a:xfrm>
          <a:prstGeom prst="rect">
            <a:avLst/>
          </a:prstGeom>
          <a:ln>
            <a:noFill/>
          </a:ln>
        </p:spPr>
        <p:txBody>
          <a:bodyPr/>
          <a:lstStyle>
            <a:lvl1pPr algn="l">
              <a:defRPr/>
            </a:lvl1pPr>
          </a:lstStyle>
          <a:p>
            <a:endParaRPr lang="en-US" dirty="0"/>
          </a:p>
        </p:txBody>
      </p: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pic>
        <p:nvPicPr>
          <p:cNvPr id="16" name="Picture 15"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5154" y="7256760"/>
            <a:ext cx="556652" cy="599334"/>
          </a:xfrm>
          <a:prstGeom prst="rect">
            <a:avLst/>
          </a:prstGeom>
        </p:spPr>
      </p:pic>
      <p:cxnSp>
        <p:nvCxnSpPr>
          <p:cNvPr id="17" name="Straight Connector 16"/>
          <p:cNvCxnSpPr/>
          <p:nvPr userDrawn="1"/>
        </p:nvCxnSpPr>
        <p:spPr>
          <a:xfrm>
            <a:off x="2070704" y="6267291"/>
            <a:ext cx="0" cy="87888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070704" y="7975098"/>
            <a:ext cx="0" cy="87888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9"/>
          <p:cNvSpPr>
            <a:spLocks noGrp="1"/>
          </p:cNvSpPr>
          <p:nvPr>
            <p:ph type="body" sz="quarter" idx="11" hasCustomPrompt="1"/>
          </p:nvPr>
        </p:nvSpPr>
        <p:spPr>
          <a:xfrm>
            <a:off x="762001" y="4471046"/>
            <a:ext cx="6486496" cy="1481698"/>
          </a:xfrm>
        </p:spPr>
        <p:txBody>
          <a:bodyPr>
            <a:noAutofit/>
          </a:bodyPr>
          <a:lstStyle/>
          <a:p>
            <a:pPr lvl="0"/>
            <a:r>
              <a:rPr lang="en-US" dirty="0"/>
              <a:t>Enter Supporting Title Here</a:t>
            </a:r>
          </a:p>
        </p:txBody>
      </p:sp>
      <p:sp>
        <p:nvSpPr>
          <p:cNvPr id="22" name="Text Placeholder 24"/>
          <p:cNvSpPr>
            <a:spLocks noGrp="1"/>
          </p:cNvSpPr>
          <p:nvPr>
            <p:ph type="body" sz="quarter" idx="14" hasCustomPrompt="1"/>
          </p:nvPr>
        </p:nvSpPr>
        <p:spPr>
          <a:xfrm>
            <a:off x="2710229" y="6841328"/>
            <a:ext cx="4203192" cy="1573212"/>
          </a:xfrm>
        </p:spPr>
        <p:txBody>
          <a:bodyPr anchor="ctr">
            <a:noAutofit/>
          </a:bodyPr>
          <a:lstStyle>
            <a:lvl1pPr>
              <a:defRPr sz="2000" baseline="0"/>
            </a:lvl1pPr>
          </a:lstStyle>
          <a:p>
            <a:pPr lvl="0"/>
            <a:r>
              <a:rPr lang="en-US" dirty="0"/>
              <a:t>Enter Presenter Title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build="p">
        <p:tmplLst>
          <p:tmpl lvl="1">
            <p:tnLst>
              <p:par>
                <p:cTn presetID="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izontal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908981"/>
            <a:ext cx="13004800" cy="1371600"/>
          </a:xfrm>
          <a:prstGeom prst="rect">
            <a:avLst/>
          </a:prstGeom>
          <a:solidFill>
            <a:schemeClr val="accent1"/>
          </a:solidFill>
        </p:spPr>
        <p:txBody>
          <a:bodyPr anchor="ctr">
            <a:noAutofit/>
          </a:bodyPr>
          <a:lstStyle>
            <a:lvl1pPr marL="635000" indent="0">
              <a:tabLst/>
              <a:defRPr baseline="0">
                <a:solidFill>
                  <a:schemeClr val="bg1"/>
                </a:solidFill>
              </a:defRPr>
            </a:lvl1pPr>
          </a:lstStyle>
          <a:p>
            <a:r>
              <a:rPr lang="en-US" dirty="0"/>
              <a:t>Enter Title Here</a:t>
            </a:r>
          </a:p>
        </p:txBody>
      </p:sp>
      <p:sp>
        <p:nvSpPr>
          <p:cNvPr id="3" name="Picture Placeholder 21"/>
          <p:cNvSpPr>
            <a:spLocks noGrp="1"/>
          </p:cNvSpPr>
          <p:nvPr>
            <p:ph type="pic" sz="quarter" idx="10"/>
          </p:nvPr>
        </p:nvSpPr>
        <p:spPr>
          <a:xfrm>
            <a:off x="1" y="0"/>
            <a:ext cx="13004800" cy="4908981"/>
          </a:xfrm>
          <a:prstGeom prst="rect">
            <a:avLst/>
          </a:prstGeom>
          <a:ln>
            <a:noFill/>
          </a:ln>
        </p:spPr>
        <p:txBody>
          <a:bodyPr/>
          <a:lstStyle>
            <a:lvl1pPr algn="l">
              <a:defRPr/>
            </a:lvl1pPr>
          </a:lstStyle>
          <a:p>
            <a:endParaRPr lang="en-US" dirty="0"/>
          </a:p>
        </p:txBody>
      </p: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grpSp>
        <p:nvGrpSpPr>
          <p:cNvPr id="14" name="Group 13"/>
          <p:cNvGrpSpPr/>
          <p:nvPr userDrawn="1"/>
        </p:nvGrpSpPr>
        <p:grpSpPr>
          <a:xfrm>
            <a:off x="10093205" y="8202817"/>
            <a:ext cx="2193594" cy="1096266"/>
            <a:chOff x="11175113" y="792867"/>
            <a:chExt cx="1829686" cy="914400"/>
          </a:xfrm>
        </p:grpSpPr>
        <p:sp>
          <p:nvSpPr>
            <p:cNvPr id="19" name="Rectangle 18"/>
            <p:cNvSpPr/>
            <p:nvPr/>
          </p:nvSpPr>
          <p:spPr>
            <a:xfrm>
              <a:off x="11175113" y="792867"/>
              <a:ext cx="1829686" cy="91440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endParaRPr>
            </a:p>
          </p:txBody>
        </p:sp>
        <p:pic>
          <p:nvPicPr>
            <p:cNvPr id="20" name="Picture 19" descr="AWC_PowerPoint2017-01.png"/>
            <p:cNvPicPr>
              <a:picLocks noChangeAspect="1"/>
            </p:cNvPicPr>
            <p:nvPr/>
          </p:nvPicPr>
          <p:blipFill rotWithShape="1">
            <a:blip r:embed="rId2" cstate="screen">
              <a:extLst>
                <a:ext uri="{28A0092B-C50C-407E-A947-70E740481C1C}">
                  <a14:useLocalDpi xmlns:a14="http://schemas.microsoft.com/office/drawing/2010/main"/>
                </a:ext>
              </a:extLst>
            </a:blip>
            <a:srcRect r="-5934"/>
            <a:stretch/>
          </p:blipFill>
          <p:spPr>
            <a:xfrm>
              <a:off x="11326544" y="969083"/>
              <a:ext cx="1571302" cy="599334"/>
            </a:xfrm>
            <a:prstGeom prst="rect">
              <a:avLst/>
            </a:prstGeom>
          </p:spPr>
        </p:pic>
      </p:grpSp>
      <p:cxnSp>
        <p:nvCxnSpPr>
          <p:cNvPr id="23" name="Straight Connector 22"/>
          <p:cNvCxnSpPr/>
          <p:nvPr userDrawn="1"/>
        </p:nvCxnSpPr>
        <p:spPr>
          <a:xfrm>
            <a:off x="597980" y="7787413"/>
            <a:ext cx="648649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9"/>
          <p:cNvSpPr>
            <a:spLocks noGrp="1"/>
          </p:cNvSpPr>
          <p:nvPr>
            <p:ph type="body" sz="quarter" idx="11" hasCustomPrompt="1"/>
          </p:nvPr>
        </p:nvSpPr>
        <p:spPr>
          <a:xfrm>
            <a:off x="597980" y="6452325"/>
            <a:ext cx="8734426" cy="1109763"/>
          </a:xfrm>
        </p:spPr>
        <p:txBody>
          <a:bodyPr>
            <a:noAutofit/>
          </a:bodyPr>
          <a:lstStyle/>
          <a:p>
            <a:pPr lvl="0"/>
            <a:r>
              <a:rPr lang="en-US" dirty="0"/>
              <a:t>Enter Supporting Title Here</a:t>
            </a:r>
          </a:p>
        </p:txBody>
      </p:sp>
      <p:sp>
        <p:nvSpPr>
          <p:cNvPr id="25" name="Text Placeholder 24"/>
          <p:cNvSpPr>
            <a:spLocks noGrp="1"/>
          </p:cNvSpPr>
          <p:nvPr>
            <p:ph type="body" sz="quarter" idx="14" hasCustomPrompt="1"/>
          </p:nvPr>
        </p:nvSpPr>
        <p:spPr>
          <a:xfrm>
            <a:off x="597980" y="8098563"/>
            <a:ext cx="4203192" cy="1573212"/>
          </a:xfrm>
        </p:spPr>
        <p:txBody>
          <a:bodyPr>
            <a:noAutofit/>
          </a:bodyPr>
          <a:lstStyle>
            <a:lvl1pPr>
              <a:defRPr sz="2000" baseline="0"/>
            </a:lvl1pPr>
          </a:lstStyle>
          <a:p>
            <a:pPr lvl="0"/>
            <a:r>
              <a:rPr lang="en-US" dirty="0"/>
              <a:t>Enter Presenter Title Here</a:t>
            </a:r>
          </a:p>
        </p:txBody>
      </p:sp>
      <p:sp>
        <p:nvSpPr>
          <p:cNvPr id="26" name="Text Placeholder 24"/>
          <p:cNvSpPr>
            <a:spLocks noGrp="1"/>
          </p:cNvSpPr>
          <p:nvPr>
            <p:ph type="body" sz="quarter" idx="15" hasCustomPrompt="1"/>
          </p:nvPr>
        </p:nvSpPr>
        <p:spPr>
          <a:xfrm>
            <a:off x="5129213" y="8098563"/>
            <a:ext cx="4367213" cy="1573212"/>
          </a:xfrm>
        </p:spPr>
        <p:txBody>
          <a:bodyPr>
            <a:noAutofit/>
          </a:bodyPr>
          <a:lstStyle>
            <a:lvl1pPr>
              <a:defRPr sz="2000" baseline="0"/>
            </a:lvl1pPr>
          </a:lstStyle>
          <a:p>
            <a:pPr lvl="0"/>
            <a:r>
              <a:rPr lang="en-US" dirty="0"/>
              <a:t>Enter Presenter Title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1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10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 calcmode="lin" valueType="num">
                                      <p:cBhvr additive="base">
                                        <p:cTn id="1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2"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12" name="Rectangle 11"/>
          <p:cNvSpPr/>
          <p:nvPr userDrawn="1"/>
        </p:nvSpPr>
        <p:spPr>
          <a:xfrm>
            <a:off x="0" y="5139846"/>
            <a:ext cx="13004800" cy="4613753"/>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endParaRPr>
          </a:p>
        </p:txBody>
      </p:sp>
      <p:sp>
        <p:nvSpPr>
          <p:cNvPr id="5" name="Text Box 6"/>
          <p:cNvSpPr txBox="1">
            <a:spLocks noChangeArrowheads="1"/>
          </p:cNvSpPr>
          <p:nvPr userDrawn="1"/>
        </p:nvSpPr>
        <p:spPr bwMode="auto">
          <a:xfrm>
            <a:off x="1502479" y="8384930"/>
            <a:ext cx="9999842" cy="900725"/>
          </a:xfrm>
          <a:prstGeom prst="rect">
            <a:avLst/>
          </a:prstGeom>
          <a:noFill/>
          <a:ln w="9525">
            <a:noFill/>
            <a:miter lim="800000"/>
            <a:headEnd/>
            <a:tailEnd/>
          </a:ln>
        </p:spPr>
        <p:txBody>
          <a:bodyPr wrap="square" lIns="130016" tIns="65007" rIns="130016" bIns="65007">
            <a:spAutoFit/>
          </a:bodyPr>
          <a:lstStyle/>
          <a:p>
            <a:pPr defTabSz="1300326" rtl="0">
              <a:spcBef>
                <a:spcPct val="50000"/>
              </a:spcBef>
              <a:defRPr/>
            </a:pPr>
            <a:endParaRPr lang="en-US" sz="1000" kern="1200" spc="300" dirty="0">
              <a:solidFill>
                <a:srgbClr val="FFFFFF"/>
              </a:solidFill>
              <a:latin typeface="Tahoma" pitchFamily="34" charset="0"/>
              <a:ea typeface="Tahoma" pitchFamily="34" charset="0"/>
              <a:cs typeface="Tahoma" pitchFamily="34" charset="0"/>
            </a:endParaRPr>
          </a:p>
          <a:p>
            <a:pPr defTabSz="1300326" rtl="0">
              <a:spcBef>
                <a:spcPct val="50000"/>
              </a:spcBef>
              <a:defRPr/>
            </a:pPr>
            <a:r>
              <a:rPr lang="en-US" sz="1000" kern="1200" spc="300" dirty="0">
                <a:solidFill>
                  <a:srgbClr val="FFFFFF"/>
                </a:solidFill>
                <a:latin typeface="Tahoma" pitchFamily="34" charset="0"/>
                <a:ea typeface="Tahoma" pitchFamily="34" charset="0"/>
                <a:cs typeface="Tahoma" pitchFamily="34" charset="0"/>
              </a:rPr>
              <a:t>This presentation is protected by US and International Copyright laws. Reproduction, distribution, display and use of the presentation without written permission of American Wood Council (AWC) is prohibited.</a:t>
            </a:r>
            <a:r>
              <a:rPr lang="en-US" sz="1000" kern="1200" spc="300" baseline="0" dirty="0">
                <a:solidFill>
                  <a:srgbClr val="FFFFFF"/>
                </a:solidFill>
                <a:latin typeface="Tahoma" pitchFamily="34" charset="0"/>
                <a:ea typeface="Tahoma" pitchFamily="34" charset="0"/>
                <a:cs typeface="Tahoma" pitchFamily="34" charset="0"/>
              </a:rPr>
              <a:t> </a:t>
            </a:r>
            <a:r>
              <a:rPr lang="en-US" sz="1000" kern="1200" spc="300" dirty="0">
                <a:solidFill>
                  <a:srgbClr val="FFFFFF"/>
                </a:solidFill>
                <a:latin typeface="Tahoma" pitchFamily="34" charset="0"/>
                <a:ea typeface="Tahoma" pitchFamily="34" charset="0"/>
                <a:cs typeface="Tahoma" pitchFamily="34" charset="0"/>
              </a:rPr>
              <a:t>© American Wood Council 2017</a:t>
            </a:r>
          </a:p>
          <a:p>
            <a:pPr algn="l" defTabSz="1300326" rtl="0">
              <a:spcBef>
                <a:spcPct val="50000"/>
              </a:spcBef>
              <a:defRPr/>
            </a:pPr>
            <a:endParaRPr lang="en-US" sz="1000" kern="1200" spc="300" dirty="0">
              <a:solidFill>
                <a:srgbClr val="FFFFFF"/>
              </a:solidFill>
              <a:latin typeface="Tahoma" pitchFamily="34" charset="0"/>
              <a:ea typeface="Tahoma" pitchFamily="34" charset="0"/>
              <a:cs typeface="Tahoma" pitchFamily="34" charset="0"/>
            </a:endParaRPr>
          </a:p>
        </p:txBody>
      </p:sp>
      <p:pic>
        <p:nvPicPr>
          <p:cNvPr id="2" name="Picture 1" descr="AWC_PowerPoint2017-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1240" y="2520043"/>
            <a:ext cx="5359968" cy="1832780"/>
          </a:xfrm>
          <a:prstGeom prst="rect">
            <a:avLst/>
          </a:prstGeom>
        </p:spPr>
      </p:pic>
      <p:sp>
        <p:nvSpPr>
          <p:cNvPr id="11" name="Text Box 6"/>
          <p:cNvSpPr txBox="1">
            <a:spLocks noChangeArrowheads="1"/>
          </p:cNvSpPr>
          <p:nvPr userDrawn="1"/>
        </p:nvSpPr>
        <p:spPr bwMode="auto">
          <a:xfrm>
            <a:off x="1502479" y="5997396"/>
            <a:ext cx="9999842" cy="562171"/>
          </a:xfrm>
          <a:prstGeom prst="rect">
            <a:avLst/>
          </a:prstGeom>
          <a:noFill/>
          <a:ln w="9525">
            <a:noFill/>
            <a:miter lim="800000"/>
            <a:headEnd/>
            <a:tailEnd/>
          </a:ln>
        </p:spPr>
        <p:txBody>
          <a:bodyPr wrap="square" lIns="130016" tIns="65007" rIns="130016" bIns="65007">
            <a:spAutoFit/>
          </a:bodyPr>
          <a:lstStyle/>
          <a:p>
            <a:pPr defTabSz="1300326" rtl="0">
              <a:spcBef>
                <a:spcPct val="50000"/>
              </a:spcBef>
              <a:defRPr/>
            </a:pPr>
            <a:r>
              <a:rPr lang="en-US" sz="2800" kern="1200" spc="300" dirty="0">
                <a:solidFill>
                  <a:srgbClr val="FFFFFF"/>
                </a:solidFill>
                <a:latin typeface="Tahoma" pitchFamily="34" charset="0"/>
                <a:ea typeface="Tahoma" pitchFamily="34" charset="0"/>
                <a:cs typeface="Tahoma" pitchFamily="34" charset="0"/>
              </a:rPr>
              <a:t>info@awc.org</a:t>
            </a:r>
            <a:r>
              <a:rPr lang="en-US" sz="2800" kern="1200" spc="300" baseline="0" dirty="0">
                <a:solidFill>
                  <a:srgbClr val="FFFFFF"/>
                </a:solidFill>
                <a:latin typeface="Tahoma" pitchFamily="34" charset="0"/>
                <a:ea typeface="Tahoma" pitchFamily="34" charset="0"/>
                <a:cs typeface="Tahoma" pitchFamily="34" charset="0"/>
              </a:rPr>
              <a:t>  |  </a:t>
            </a:r>
            <a:r>
              <a:rPr lang="en-US" sz="2800" kern="1200" spc="300" dirty="0" err="1">
                <a:solidFill>
                  <a:srgbClr val="FFFFFF"/>
                </a:solidFill>
                <a:latin typeface="Tahoma" pitchFamily="34" charset="0"/>
                <a:ea typeface="Tahoma" pitchFamily="34" charset="0"/>
                <a:cs typeface="Tahoma" pitchFamily="34" charset="0"/>
              </a:rPr>
              <a:t>www.awc.org</a:t>
            </a:r>
            <a:endParaRPr lang="en-US" sz="2800" kern="1200" spc="300"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150294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rse Description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4851" y="226505"/>
            <a:ext cx="11217275" cy="781321"/>
          </a:xfrm>
        </p:spPr>
        <p:txBody>
          <a:bodyPr anchor="b">
            <a:noAutofit/>
          </a:bodyPr>
          <a:lstStyle>
            <a:lvl1pPr>
              <a:defRPr baseline="0"/>
            </a:lvl1pPr>
          </a:lstStyle>
          <a:p>
            <a:r>
              <a:rPr lang="en-US" dirty="0"/>
              <a:t>Enter slide title </a:t>
            </a:r>
            <a:r>
              <a:rPr lang="mr-IN" dirty="0"/>
              <a:t>–</a:t>
            </a:r>
            <a:r>
              <a:rPr lang="en-US" dirty="0"/>
              <a:t> Maximum of one row</a:t>
            </a:r>
          </a:p>
        </p:txBody>
      </p:sp>
      <p:cxnSp>
        <p:nvCxnSpPr>
          <p:cNvPr id="13" name="Straight Connector 12"/>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8" name="Text Placeholder 7"/>
          <p:cNvSpPr>
            <a:spLocks noGrp="1"/>
          </p:cNvSpPr>
          <p:nvPr>
            <p:ph type="body" sz="quarter" idx="10" hasCustomPrompt="1"/>
          </p:nvPr>
        </p:nvSpPr>
        <p:spPr>
          <a:xfrm>
            <a:off x="455613" y="1308100"/>
            <a:ext cx="11945937" cy="1371600"/>
          </a:xfrm>
        </p:spPr>
        <p:txBody>
          <a:bodyPr>
            <a:noAutofit/>
          </a:bodyPr>
          <a:lstStyle>
            <a:lvl1pPr>
              <a:defRPr b="0" baseline="0"/>
            </a:lvl1pPr>
          </a:lstStyle>
          <a:p>
            <a:pPr lvl="0"/>
            <a:r>
              <a:rPr lang="en-US" dirty="0"/>
              <a:t>Enter supporting copy or supporting Subtitle Here</a:t>
            </a:r>
          </a:p>
        </p:txBody>
      </p:sp>
      <p:sp>
        <p:nvSpPr>
          <p:cNvPr id="17" name="Text Placeholder 16"/>
          <p:cNvSpPr>
            <a:spLocks noGrp="1"/>
          </p:cNvSpPr>
          <p:nvPr>
            <p:ph type="body" sz="quarter" idx="11" hasCustomPrompt="1"/>
          </p:nvPr>
        </p:nvSpPr>
        <p:spPr>
          <a:xfrm>
            <a:off x="1051216" y="3711139"/>
            <a:ext cx="4021681" cy="3093154"/>
          </a:xfrm>
          <a:solidFill>
            <a:schemeClr val="accent2"/>
          </a:solidFill>
        </p:spPr>
        <p:txBody>
          <a:bodyPr anchor="ctr">
            <a:noAutofit/>
          </a:bodyPr>
          <a:lstStyle>
            <a:lvl1pPr marL="234950" indent="0">
              <a:spcAft>
                <a:spcPts val="1600"/>
              </a:spcAft>
              <a:tabLst/>
              <a:defRPr b="1">
                <a:solidFill>
                  <a:schemeClr val="bg1"/>
                </a:solidFill>
              </a:defRPr>
            </a:lvl1pPr>
          </a:lstStyle>
          <a:p>
            <a:pPr lvl="0"/>
            <a:r>
              <a:rPr lang="en-US" dirty="0"/>
              <a:t>Enter Supporting Text Here</a:t>
            </a:r>
          </a:p>
        </p:txBody>
      </p:sp>
      <p:sp>
        <p:nvSpPr>
          <p:cNvPr id="19" name="Text Placeholder 7"/>
          <p:cNvSpPr>
            <a:spLocks noGrp="1"/>
          </p:cNvSpPr>
          <p:nvPr>
            <p:ph type="body" sz="quarter" idx="12" hasCustomPrompt="1"/>
          </p:nvPr>
        </p:nvSpPr>
        <p:spPr>
          <a:xfrm>
            <a:off x="5879592" y="3025338"/>
            <a:ext cx="6521898" cy="5771189"/>
          </a:xfrm>
        </p:spPr>
        <p:txBody>
          <a:bodyPr>
            <a:noAutofit/>
          </a:bodyPr>
          <a:lstStyle>
            <a:lvl1pPr>
              <a:lnSpc>
                <a:spcPct val="100000"/>
              </a:lnSpc>
              <a:spcAft>
                <a:spcPts val="600"/>
              </a:spcAft>
              <a:defRPr sz="2000" b="0" baseline="0"/>
            </a:lvl1pPr>
          </a:lstStyle>
          <a:p>
            <a:pPr lvl="0"/>
            <a:r>
              <a:rPr lang="en-US" dirty="0"/>
              <a:t>Enter copy Here</a:t>
            </a:r>
          </a:p>
        </p:txBody>
      </p:sp>
    </p:spTree>
    <p:extLst>
      <p:ext uri="{BB962C8B-B14F-4D97-AF65-F5344CB8AC3E}">
        <p14:creationId xmlns:p14="http://schemas.microsoft.com/office/powerpoint/2010/main" val="1061162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tmplLst>
          <p:tmpl lvl="1">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 Description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cxnSp>
        <p:nvCxnSpPr>
          <p:cNvPr id="13" name="Straight Connector 12"/>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19" name="Text Placeholder 7"/>
          <p:cNvSpPr>
            <a:spLocks noGrp="1"/>
          </p:cNvSpPr>
          <p:nvPr>
            <p:ph type="body" sz="quarter" idx="12" hasCustomPrompt="1"/>
          </p:nvPr>
        </p:nvSpPr>
        <p:spPr>
          <a:xfrm>
            <a:off x="5879592" y="1707776"/>
            <a:ext cx="6521898" cy="7088751"/>
          </a:xfrm>
        </p:spPr>
        <p:txBody>
          <a:bodyPr anchor="ctr">
            <a:noAutofit/>
          </a:bodyPr>
          <a:lstStyle>
            <a:lvl1pPr>
              <a:lnSpc>
                <a:spcPct val="100000"/>
              </a:lnSpc>
              <a:spcAft>
                <a:spcPts val="600"/>
              </a:spcAft>
              <a:defRPr sz="2000" b="0" baseline="0"/>
            </a:lvl1pPr>
          </a:lstStyle>
          <a:p>
            <a:pPr lvl="0"/>
            <a:r>
              <a:rPr lang="en-US" dirty="0"/>
              <a:t>Enter copy Here</a:t>
            </a:r>
          </a:p>
        </p:txBody>
      </p:sp>
      <p:sp>
        <p:nvSpPr>
          <p:cNvPr id="3" name="Picture Placeholder 2"/>
          <p:cNvSpPr>
            <a:spLocks noGrp="1"/>
          </p:cNvSpPr>
          <p:nvPr>
            <p:ph type="pic" sz="quarter" idx="13"/>
          </p:nvPr>
        </p:nvSpPr>
        <p:spPr>
          <a:xfrm>
            <a:off x="753035" y="3000282"/>
            <a:ext cx="4598428" cy="4503737"/>
          </a:xfrm>
        </p:spPr>
        <p:txBody>
          <a:bodyPr/>
          <a:lstStyle/>
          <a:p>
            <a:endParaRPr lang="en-US"/>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build="p">
        <p:tmplLst>
          <p:tmpl lvl="1">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llout Slide">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455613" y="2432812"/>
            <a:ext cx="11945937" cy="785876"/>
          </a:xfrm>
        </p:spPr>
        <p:txBody>
          <a:bodyPr>
            <a:noAutofit/>
          </a:bodyPr>
          <a:lstStyle>
            <a:lvl1pPr algn="ctr">
              <a:defRPr b="0" baseline="0"/>
            </a:lvl1pPr>
          </a:lstStyle>
          <a:p>
            <a:pPr lvl="0"/>
            <a:r>
              <a:rPr lang="en-US" dirty="0"/>
              <a:t>Enter supporting copy or supporting Subtitle Here</a:t>
            </a:r>
          </a:p>
        </p:txBody>
      </p:sp>
      <p:sp>
        <p:nvSpPr>
          <p:cNvPr id="8" name="TextBox 7"/>
          <p:cNvSpPr txBox="1"/>
          <p:nvPr userDrawn="1"/>
        </p:nvSpPr>
        <p:spPr>
          <a:xfrm>
            <a:off x="12111375" y="8943660"/>
            <a:ext cx="546814" cy="28725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fld id="{DFE1F30A-13EC-2E40-B115-328E60613287}" type="slidenum">
              <a:rPr kumimoji="0" lang="en-US" sz="1200" b="0" i="0" u="none" strike="noStrike" cap="none" spc="300" normalizeH="0" baseline="0" smtClean="0">
                <a:ln>
                  <a:noFill/>
                </a:ln>
                <a:solidFill>
                  <a:schemeClr val="tx1"/>
                </a:solidFill>
                <a:effectLst/>
                <a:uFillTx/>
                <a:latin typeface="+mn-lt"/>
                <a:ea typeface="+mn-ea"/>
                <a:cs typeface="+mn-cs"/>
                <a:sym typeface="Helvetica Neue Light"/>
              </a:rPr>
              <a:t>‹#›</a:t>
            </a:fld>
            <a:endParaRPr kumimoji="0" lang="en-US" sz="1200" b="0" i="0" u="none" strike="noStrike" cap="none" spc="300" normalizeH="0" baseline="0" dirty="0">
              <a:ln>
                <a:noFill/>
              </a:ln>
              <a:solidFill>
                <a:schemeClr val="tx1"/>
              </a:solidFill>
              <a:effectLst/>
              <a:uFillTx/>
              <a:latin typeface="+mn-lt"/>
              <a:ea typeface="+mn-ea"/>
              <a:cs typeface="+mn-cs"/>
              <a:sym typeface="Helvetica Neue Light"/>
            </a:endParaRPr>
          </a:p>
        </p:txBody>
      </p:sp>
      <p:cxnSp>
        <p:nvCxnSpPr>
          <p:cNvPr id="10" name="Straight Connector 9"/>
          <p:cNvCxnSpPr/>
          <p:nvPr userDrawn="1"/>
        </p:nvCxnSpPr>
        <p:spPr>
          <a:xfrm flipH="1">
            <a:off x="3845980" y="1121510"/>
            <a:ext cx="2273247"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3845980" y="3299087"/>
            <a:ext cx="5312840" cy="1"/>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2286" y="873750"/>
            <a:ext cx="460228" cy="495517"/>
          </a:xfrm>
          <a:prstGeom prst="rect">
            <a:avLst/>
          </a:prstGeom>
        </p:spPr>
      </p:pic>
      <p:cxnSp>
        <p:nvCxnSpPr>
          <p:cNvPr id="13" name="Straight Connector 12"/>
          <p:cNvCxnSpPr/>
          <p:nvPr userDrawn="1"/>
        </p:nvCxnSpPr>
        <p:spPr>
          <a:xfrm flipH="1">
            <a:off x="6835061" y="1102251"/>
            <a:ext cx="2323759"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2" hasCustomPrompt="1"/>
          </p:nvPr>
        </p:nvSpPr>
        <p:spPr>
          <a:xfrm>
            <a:off x="1699198" y="4433515"/>
            <a:ext cx="4420030" cy="1363781"/>
          </a:xfrm>
        </p:spPr>
        <p:txBody>
          <a:bodyPr>
            <a:noAutofit/>
          </a:bodyPr>
          <a:lstStyle>
            <a:lvl1pPr>
              <a:defRPr sz="2000" b="0" baseline="0"/>
            </a:lvl1pPr>
          </a:lstStyle>
          <a:p>
            <a:pPr lvl="0"/>
            <a:r>
              <a:rPr lang="en-US"/>
              <a:t>Enter </a:t>
            </a:r>
            <a:r>
              <a:rPr lang="en-US" dirty="0"/>
              <a:t>copy Here</a:t>
            </a:r>
          </a:p>
        </p:txBody>
      </p:sp>
      <p:sp>
        <p:nvSpPr>
          <p:cNvPr id="21" name="Text Placeholder 7"/>
          <p:cNvSpPr>
            <a:spLocks noGrp="1"/>
          </p:cNvSpPr>
          <p:nvPr>
            <p:ph type="body" sz="quarter" idx="13" hasCustomPrompt="1"/>
          </p:nvPr>
        </p:nvSpPr>
        <p:spPr>
          <a:xfrm>
            <a:off x="1699198" y="38130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3" name="Text Placeholder 7"/>
          <p:cNvSpPr>
            <a:spLocks noGrp="1"/>
          </p:cNvSpPr>
          <p:nvPr>
            <p:ph type="body" sz="quarter" idx="14" hasCustomPrompt="1"/>
          </p:nvPr>
        </p:nvSpPr>
        <p:spPr>
          <a:xfrm>
            <a:off x="1699198" y="6948115"/>
            <a:ext cx="4420030" cy="1363781"/>
          </a:xfrm>
        </p:spPr>
        <p:txBody>
          <a:bodyPr>
            <a:noAutofit/>
          </a:bodyPr>
          <a:lstStyle>
            <a:lvl1pPr>
              <a:defRPr sz="2000" b="0" baseline="0"/>
            </a:lvl1pPr>
          </a:lstStyle>
          <a:p>
            <a:pPr lvl="0"/>
            <a:r>
              <a:rPr lang="en-US"/>
              <a:t>Enter </a:t>
            </a:r>
            <a:r>
              <a:rPr lang="en-US" dirty="0"/>
              <a:t>copy Here</a:t>
            </a:r>
          </a:p>
        </p:txBody>
      </p:sp>
      <p:sp>
        <p:nvSpPr>
          <p:cNvPr id="26" name="Text Placeholder 7"/>
          <p:cNvSpPr>
            <a:spLocks noGrp="1"/>
          </p:cNvSpPr>
          <p:nvPr>
            <p:ph type="body" sz="quarter" idx="15" hasCustomPrompt="1"/>
          </p:nvPr>
        </p:nvSpPr>
        <p:spPr>
          <a:xfrm>
            <a:off x="1699198" y="63276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7" name="Text Placeholder 7"/>
          <p:cNvSpPr>
            <a:spLocks noGrp="1"/>
          </p:cNvSpPr>
          <p:nvPr>
            <p:ph type="body" sz="quarter" idx="16" hasCustomPrompt="1"/>
          </p:nvPr>
        </p:nvSpPr>
        <p:spPr>
          <a:xfrm>
            <a:off x="7981520" y="4433515"/>
            <a:ext cx="4420030" cy="1363781"/>
          </a:xfrm>
        </p:spPr>
        <p:txBody>
          <a:bodyPr>
            <a:noAutofit/>
          </a:bodyPr>
          <a:lstStyle>
            <a:lvl1pPr>
              <a:defRPr sz="2000" b="0" baseline="0"/>
            </a:lvl1pPr>
          </a:lstStyle>
          <a:p>
            <a:pPr lvl="0"/>
            <a:r>
              <a:rPr lang="en-US"/>
              <a:t>Enter </a:t>
            </a:r>
            <a:r>
              <a:rPr lang="en-US" dirty="0"/>
              <a:t>copy Here</a:t>
            </a:r>
          </a:p>
        </p:txBody>
      </p:sp>
      <p:sp>
        <p:nvSpPr>
          <p:cNvPr id="28" name="Text Placeholder 7"/>
          <p:cNvSpPr>
            <a:spLocks noGrp="1"/>
          </p:cNvSpPr>
          <p:nvPr>
            <p:ph type="body" sz="quarter" idx="17" hasCustomPrompt="1"/>
          </p:nvPr>
        </p:nvSpPr>
        <p:spPr>
          <a:xfrm>
            <a:off x="7981520" y="38130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9" name="Text Placeholder 7"/>
          <p:cNvSpPr>
            <a:spLocks noGrp="1"/>
          </p:cNvSpPr>
          <p:nvPr>
            <p:ph type="body" sz="quarter" idx="18" hasCustomPrompt="1"/>
          </p:nvPr>
        </p:nvSpPr>
        <p:spPr>
          <a:xfrm>
            <a:off x="7981520" y="6948115"/>
            <a:ext cx="4420030" cy="1363781"/>
          </a:xfrm>
        </p:spPr>
        <p:txBody>
          <a:bodyPr>
            <a:noAutofit/>
          </a:bodyPr>
          <a:lstStyle>
            <a:lvl1pPr>
              <a:defRPr sz="2000" b="0" baseline="0"/>
            </a:lvl1pPr>
          </a:lstStyle>
          <a:p>
            <a:pPr lvl="0"/>
            <a:r>
              <a:rPr lang="en-US"/>
              <a:t>Enter </a:t>
            </a:r>
            <a:r>
              <a:rPr lang="en-US" dirty="0"/>
              <a:t>copy Here</a:t>
            </a:r>
          </a:p>
        </p:txBody>
      </p:sp>
      <p:sp>
        <p:nvSpPr>
          <p:cNvPr id="30" name="Text Placeholder 7"/>
          <p:cNvSpPr>
            <a:spLocks noGrp="1"/>
          </p:cNvSpPr>
          <p:nvPr>
            <p:ph type="body" sz="quarter" idx="19" hasCustomPrompt="1"/>
          </p:nvPr>
        </p:nvSpPr>
        <p:spPr>
          <a:xfrm>
            <a:off x="7981520" y="63276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 name="Title 1">
            <a:extLst>
              <a:ext uri="{FF2B5EF4-FFF2-40B4-BE49-F238E27FC236}">
                <a16:creationId xmlns:a16="http://schemas.microsoft.com/office/drawing/2014/main" id="{30A51129-2292-4672-AF8E-6520FB12F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2220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1">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 calcmode="lin" valueType="num">
                                      <p:cBhvr additive="base">
                                        <p:cTn id="23"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 calcmode="lin" valueType="num">
                                      <p:cBhvr additive="base">
                                        <p:cTn id="33"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28">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 calcmode="lin" valueType="num">
                                      <p:cBhvr additive="base">
                                        <p:cTn id="37"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xEl>
                                              <p:pRg st="0" end="0"/>
                                            </p:txEl>
                                          </p:spTgt>
                                        </p:tgtEl>
                                        <p:attrNameLst>
                                          <p:attrName>style.visibility</p:attrName>
                                        </p:attrNameLst>
                                      </p:cBhvr>
                                      <p:to>
                                        <p:strVal val="visible"/>
                                      </p:to>
                                    </p:set>
                                    <p:anim calcmode="lin" valueType="num">
                                      <p:cBhvr additive="base">
                                        <p:cTn id="43" dur="10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0">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10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1+#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1+#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1+#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2"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1+#ppt_w/2"/>
                          </p:val>
                        </p:tav>
                        <p:tav tm="100000">
                          <p:val>
                            <p:strVal val="#ppt_x"/>
                          </p:val>
                        </p:tav>
                      </p:tavLst>
                    </p:anim>
                    <p:anim calcmode="lin" valueType="num">
                      <p:cBhvr additive="base">
                        <p:cTn dur="1000" fill="hold"/>
                        <p:tgtEl>
                          <p:spTgt spid="3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cxnSp>
        <p:nvCxnSpPr>
          <p:cNvPr id="49" name="Straight Connector 48"/>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50" name="Picture 49"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51"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Tree>
    <p:extLst>
      <p:ext uri="{BB962C8B-B14F-4D97-AF65-F5344CB8AC3E}">
        <p14:creationId xmlns:p14="http://schemas.microsoft.com/office/powerpoint/2010/main" val="385112105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1+#ppt_w/2"/>
                                          </p:val>
                                        </p:tav>
                                        <p:tav tm="100000">
                                          <p:val>
                                            <p:strVal val="#ppt_x"/>
                                          </p:val>
                                        </p:tav>
                                      </p:tavLst>
                                    </p:anim>
                                    <p:anim calcmode="lin" valueType="num">
                                      <p:cBhvr additive="base">
                                        <p:cTn id="8" dur="1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Interior Page">
    <p:spTree>
      <p:nvGrpSpPr>
        <p:cNvPr id="1" name=""/>
        <p:cNvGrpSpPr/>
        <p:nvPr/>
      </p:nvGrpSpPr>
      <p:grpSpPr>
        <a:xfrm>
          <a:off x="0" y="0"/>
          <a:ext cx="0" cy="0"/>
          <a:chOff x="0" y="0"/>
          <a:chExt cx="0" cy="0"/>
        </a:xfrm>
      </p:grpSpPr>
      <p:cxnSp>
        <p:nvCxnSpPr>
          <p:cNvPr id="22" name="Straight Connector 21"/>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24" name="Text Placeholder 7"/>
          <p:cNvSpPr>
            <a:spLocks noGrp="1"/>
          </p:cNvSpPr>
          <p:nvPr>
            <p:ph type="body" sz="quarter" idx="12" hasCustomPrompt="1"/>
          </p:nvPr>
        </p:nvSpPr>
        <p:spPr>
          <a:xfrm>
            <a:off x="454851" y="2679700"/>
            <a:ext cx="11946639" cy="6080252"/>
          </a:xfrm>
        </p:spPr>
        <p:txBody>
          <a:bodyPr numCol="2">
            <a:noAutofit/>
          </a:bodyPr>
          <a:lstStyle>
            <a:lvl1pPr>
              <a:defRPr sz="2000" b="0" baseline="0"/>
            </a:lvl1pPr>
          </a:lstStyle>
          <a:p>
            <a:pPr lvl="0"/>
            <a:r>
              <a:rPr lang="en-US" dirty="0"/>
              <a:t>Enter copy Here</a:t>
            </a:r>
          </a:p>
        </p:txBody>
      </p:sp>
      <p:sp>
        <p:nvSpPr>
          <p:cNvPr id="27"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
        <p:nvSpPr>
          <p:cNvPr id="28" name="Text Placeholder 7"/>
          <p:cNvSpPr>
            <a:spLocks noGrp="1"/>
          </p:cNvSpPr>
          <p:nvPr>
            <p:ph type="body" sz="quarter" idx="10" hasCustomPrompt="1"/>
          </p:nvPr>
        </p:nvSpPr>
        <p:spPr>
          <a:xfrm>
            <a:off x="455613" y="1308100"/>
            <a:ext cx="11945937" cy="1371600"/>
          </a:xfrm>
        </p:spPr>
        <p:txBody>
          <a:bodyPr>
            <a:noAutofit/>
          </a:bodyPr>
          <a:lstStyle>
            <a:lvl1pPr>
              <a:defRPr b="0" baseline="0"/>
            </a:lvl1pPr>
          </a:lstStyle>
          <a:p>
            <a:pPr lvl="0"/>
            <a:r>
              <a:rPr lang="en-US" dirty="0"/>
              <a:t>Enter supporting copy or supporting Subtitle Here</a:t>
            </a:r>
          </a:p>
        </p:txBody>
      </p:sp>
    </p:spTree>
    <p:extLst>
      <p:ext uri="{BB962C8B-B14F-4D97-AF65-F5344CB8AC3E}">
        <p14:creationId xmlns:p14="http://schemas.microsoft.com/office/powerpoint/2010/main" val="385322233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 calcmode="lin" valueType="num">
                                      <p:cBhvr additive="base">
                                        <p:cTn id="17" dur="1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2"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7" grpId="0"/>
      <p:bldP spid="28" grpId="0" build="p">
        <p:tmplLst>
          <p:tmpl lvl="1">
            <p:tnLst>
              <p:par>
                <p:cTn presetID="2" presetClass="entr" presetSubtype="2"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Call Out - Interior">
    <p:spTree>
      <p:nvGrpSpPr>
        <p:cNvPr id="1" name=""/>
        <p:cNvGrpSpPr/>
        <p:nvPr/>
      </p:nvGrpSpPr>
      <p:grpSpPr>
        <a:xfrm>
          <a:off x="0" y="0"/>
          <a:ext cx="0" cy="0"/>
          <a:chOff x="0" y="0"/>
          <a:chExt cx="0" cy="0"/>
        </a:xfrm>
      </p:grpSpPr>
      <p:cxnSp>
        <p:nvCxnSpPr>
          <p:cNvPr id="22" name="Straight Connector 21"/>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7" name="Text Placeholder 7"/>
          <p:cNvSpPr>
            <a:spLocks noGrp="1"/>
          </p:cNvSpPr>
          <p:nvPr>
            <p:ph type="body" sz="quarter" idx="12" hasCustomPrompt="1"/>
          </p:nvPr>
        </p:nvSpPr>
        <p:spPr>
          <a:xfrm>
            <a:off x="7379542" y="2181910"/>
            <a:ext cx="5021948" cy="1120399"/>
          </a:xfrm>
        </p:spPr>
        <p:txBody>
          <a:bodyPr>
            <a:noAutofit/>
          </a:bodyPr>
          <a:lstStyle>
            <a:lvl1pPr>
              <a:defRPr sz="2000" b="0" baseline="0"/>
            </a:lvl1pPr>
          </a:lstStyle>
          <a:p>
            <a:pPr lvl="0"/>
            <a:r>
              <a:rPr lang="en-US"/>
              <a:t>Enter </a:t>
            </a:r>
            <a:r>
              <a:rPr lang="en-US" dirty="0"/>
              <a:t>copy Here</a:t>
            </a:r>
          </a:p>
        </p:txBody>
      </p:sp>
      <p:sp>
        <p:nvSpPr>
          <p:cNvPr id="8" name="Text Placeholder 7"/>
          <p:cNvSpPr>
            <a:spLocks noGrp="1"/>
          </p:cNvSpPr>
          <p:nvPr>
            <p:ph type="body" sz="quarter" idx="13" hasCustomPrompt="1"/>
          </p:nvPr>
        </p:nvSpPr>
        <p:spPr>
          <a:xfrm>
            <a:off x="7379542" y="1746280"/>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3" name="Text Placeholder 7"/>
          <p:cNvSpPr>
            <a:spLocks noGrp="1"/>
          </p:cNvSpPr>
          <p:nvPr>
            <p:ph type="body" sz="quarter" idx="14" hasCustomPrompt="1"/>
          </p:nvPr>
        </p:nvSpPr>
        <p:spPr>
          <a:xfrm>
            <a:off x="7379542" y="3964279"/>
            <a:ext cx="5021948" cy="1120399"/>
          </a:xfrm>
        </p:spPr>
        <p:txBody>
          <a:bodyPr>
            <a:noAutofit/>
          </a:bodyPr>
          <a:lstStyle>
            <a:lvl1pPr>
              <a:defRPr sz="2000" b="0" baseline="0"/>
            </a:lvl1pPr>
          </a:lstStyle>
          <a:p>
            <a:pPr lvl="0"/>
            <a:r>
              <a:rPr lang="en-US" dirty="0"/>
              <a:t>Enter copy Here</a:t>
            </a:r>
          </a:p>
        </p:txBody>
      </p:sp>
      <p:sp>
        <p:nvSpPr>
          <p:cNvPr id="14" name="Text Placeholder 7"/>
          <p:cNvSpPr>
            <a:spLocks noGrp="1"/>
          </p:cNvSpPr>
          <p:nvPr>
            <p:ph type="body" sz="quarter" idx="15" hasCustomPrompt="1"/>
          </p:nvPr>
        </p:nvSpPr>
        <p:spPr>
          <a:xfrm>
            <a:off x="7379542" y="3528574"/>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5" name="Text Placeholder 7"/>
          <p:cNvSpPr>
            <a:spLocks noGrp="1"/>
          </p:cNvSpPr>
          <p:nvPr>
            <p:ph type="body" sz="quarter" idx="16" hasCustomPrompt="1"/>
          </p:nvPr>
        </p:nvSpPr>
        <p:spPr>
          <a:xfrm>
            <a:off x="7379542" y="5748070"/>
            <a:ext cx="5021948" cy="1120399"/>
          </a:xfrm>
        </p:spPr>
        <p:txBody>
          <a:bodyPr>
            <a:noAutofit/>
          </a:bodyPr>
          <a:lstStyle>
            <a:lvl1pPr>
              <a:defRPr sz="2000" b="0" baseline="0"/>
            </a:lvl1pPr>
          </a:lstStyle>
          <a:p>
            <a:pPr lvl="0"/>
            <a:r>
              <a:rPr lang="en-US"/>
              <a:t>Enter </a:t>
            </a:r>
            <a:r>
              <a:rPr lang="en-US" dirty="0"/>
              <a:t>copy Here</a:t>
            </a:r>
          </a:p>
        </p:txBody>
      </p:sp>
      <p:sp>
        <p:nvSpPr>
          <p:cNvPr id="16" name="Text Placeholder 7"/>
          <p:cNvSpPr>
            <a:spLocks noGrp="1"/>
          </p:cNvSpPr>
          <p:nvPr>
            <p:ph type="body" sz="quarter" idx="17" hasCustomPrompt="1"/>
          </p:nvPr>
        </p:nvSpPr>
        <p:spPr>
          <a:xfrm>
            <a:off x="7379542" y="5312365"/>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7" name="Text Placeholder 7"/>
          <p:cNvSpPr>
            <a:spLocks noGrp="1"/>
          </p:cNvSpPr>
          <p:nvPr>
            <p:ph type="body" sz="quarter" idx="18" hasCustomPrompt="1"/>
          </p:nvPr>
        </p:nvSpPr>
        <p:spPr>
          <a:xfrm>
            <a:off x="7379542" y="7522026"/>
            <a:ext cx="5021948" cy="1120399"/>
          </a:xfrm>
        </p:spPr>
        <p:txBody>
          <a:bodyPr>
            <a:noAutofit/>
          </a:bodyPr>
          <a:lstStyle>
            <a:lvl1pPr>
              <a:defRPr sz="2000" b="0" baseline="0"/>
            </a:lvl1pPr>
          </a:lstStyle>
          <a:p>
            <a:pPr lvl="0"/>
            <a:r>
              <a:rPr lang="en-US"/>
              <a:t>Enter </a:t>
            </a:r>
            <a:r>
              <a:rPr lang="en-US" dirty="0"/>
              <a:t>copy Here</a:t>
            </a:r>
          </a:p>
        </p:txBody>
      </p:sp>
      <p:sp>
        <p:nvSpPr>
          <p:cNvPr id="18" name="Text Placeholder 7"/>
          <p:cNvSpPr>
            <a:spLocks noGrp="1"/>
          </p:cNvSpPr>
          <p:nvPr>
            <p:ph type="body" sz="quarter" idx="19" hasCustomPrompt="1"/>
          </p:nvPr>
        </p:nvSpPr>
        <p:spPr>
          <a:xfrm>
            <a:off x="7379542" y="7086321"/>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5" name="Picture Placeholder 4"/>
          <p:cNvSpPr>
            <a:spLocks noGrp="1"/>
          </p:cNvSpPr>
          <p:nvPr>
            <p:ph type="pic" sz="quarter" idx="20"/>
          </p:nvPr>
        </p:nvSpPr>
        <p:spPr>
          <a:xfrm>
            <a:off x="455613" y="1335163"/>
            <a:ext cx="6704012" cy="7307262"/>
          </a:xfrm>
        </p:spPr>
        <p:txBody>
          <a:bodyPr/>
          <a:lstStyle/>
          <a:p>
            <a:endParaRPr lang="en-US"/>
          </a:p>
        </p:txBody>
      </p:sp>
      <p:sp>
        <p:nvSpPr>
          <p:cNvPr id="26"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8">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 calcmode="lin" valueType="num">
                                      <p:cBhvr additive="base">
                                        <p:cTn id="47"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1+#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1+#ppt_w/2"/>
                          </p:val>
                        </p:tav>
                        <p:tav tm="100000">
                          <p:val>
                            <p:strVal val="#ppt_x"/>
                          </p:val>
                        </p:tav>
                      </p:tavLst>
                    </p:anim>
                    <p:anim calcmode="lin" valueType="num">
                      <p:cBhvr additive="base">
                        <p:cTn dur="10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ll Phone Interior - Resources">
    <p:spTree>
      <p:nvGrpSpPr>
        <p:cNvPr id="1" name=""/>
        <p:cNvGrpSpPr/>
        <p:nvPr/>
      </p:nvGrpSpPr>
      <p:grpSpPr>
        <a:xfrm>
          <a:off x="0" y="0"/>
          <a:ext cx="0" cy="0"/>
          <a:chOff x="0" y="0"/>
          <a:chExt cx="0" cy="0"/>
        </a:xfrm>
      </p:grpSpPr>
      <p:sp>
        <p:nvSpPr>
          <p:cNvPr id="9" name="Скругленный прямоугольник 39"/>
          <p:cNvSpPr/>
          <p:nvPr userDrawn="1"/>
        </p:nvSpPr>
        <p:spPr>
          <a:xfrm>
            <a:off x="12142095" y="2675888"/>
            <a:ext cx="495534" cy="134032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0"/>
          <p:cNvSpPr/>
          <p:nvPr userDrawn="1"/>
        </p:nvSpPr>
        <p:spPr>
          <a:xfrm>
            <a:off x="5681684" y="2439800"/>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1"/>
          <p:cNvSpPr/>
          <p:nvPr userDrawn="1"/>
        </p:nvSpPr>
        <p:spPr>
          <a:xfrm>
            <a:off x="5681684" y="3975314"/>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Скругленный прямоугольник 42"/>
          <p:cNvSpPr/>
          <p:nvPr userDrawn="1"/>
        </p:nvSpPr>
        <p:spPr>
          <a:xfrm>
            <a:off x="5681684" y="5381230"/>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3"/>
          <p:cNvSpPr/>
          <p:nvPr userDrawn="1"/>
        </p:nvSpPr>
        <p:spPr>
          <a:xfrm>
            <a:off x="5731403" y="162773"/>
            <a:ext cx="6775512" cy="10533580"/>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Скругленный прямоугольник 45"/>
          <p:cNvSpPr/>
          <p:nvPr userDrawn="1"/>
        </p:nvSpPr>
        <p:spPr>
          <a:xfrm>
            <a:off x="8294188" y="857750"/>
            <a:ext cx="1726138" cy="125653"/>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Овал 46"/>
          <p:cNvSpPr/>
          <p:nvPr userDrawn="1"/>
        </p:nvSpPr>
        <p:spPr>
          <a:xfrm flipH="1">
            <a:off x="7710536" y="840741"/>
            <a:ext cx="163578" cy="159675"/>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Овал 47"/>
          <p:cNvSpPr/>
          <p:nvPr userDrawn="1"/>
        </p:nvSpPr>
        <p:spPr>
          <a:xfrm flipH="1">
            <a:off x="9075468" y="515485"/>
            <a:ext cx="163578" cy="159675"/>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 name="Picture Placeholder 2"/>
          <p:cNvSpPr>
            <a:spLocks noGrp="1"/>
          </p:cNvSpPr>
          <p:nvPr>
            <p:ph type="pic" sz="quarter" idx="10"/>
          </p:nvPr>
        </p:nvSpPr>
        <p:spPr>
          <a:xfrm>
            <a:off x="5971033" y="1184236"/>
            <a:ext cx="6382830" cy="8484303"/>
          </a:xfrm>
        </p:spPr>
        <p:txBody>
          <a:bodyPr/>
          <a:lstStyle/>
          <a:p>
            <a:endParaRPr lang="en-US"/>
          </a:p>
        </p:txBody>
      </p:sp>
      <p:sp>
        <p:nvSpPr>
          <p:cNvPr id="21"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cxnSp>
        <p:nvCxnSpPr>
          <p:cNvPr id="24" name="Straight Connector 23"/>
          <p:cNvCxnSpPr/>
          <p:nvPr/>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pic>
        <p:nvPicPr>
          <p:cNvPr id="28" name="Picture 27" descr="AWC_PowerPoint2017-0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29" name="Straight Connector 28"/>
          <p:cNvCxnSpPr/>
          <p:nvPr/>
        </p:nvCxnSpPr>
        <p:spPr>
          <a:xfrm>
            <a:off x="762001" y="7441376"/>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3739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build="p">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Title with Photo Interior ">
    <p:spTree>
      <p:nvGrpSpPr>
        <p:cNvPr id="1" name=""/>
        <p:cNvGrpSpPr/>
        <p:nvPr/>
      </p:nvGrpSpPr>
      <p:grpSpPr>
        <a:xfrm>
          <a:off x="0" y="0"/>
          <a:ext cx="0" cy="0"/>
          <a:chOff x="0" y="0"/>
          <a:chExt cx="0" cy="0"/>
        </a:xfrm>
      </p:grpSpPr>
      <p:cxnSp>
        <p:nvCxnSpPr>
          <p:cNvPr id="24" name="Straight Connector 2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31" name="Straight Connector 30"/>
          <p:cNvCxnSpPr/>
          <p:nvPr userDrawn="1"/>
        </p:nvCxnSpPr>
        <p:spPr>
          <a:xfrm>
            <a:off x="762001" y="7413944"/>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2"/>
          </p:nvPr>
        </p:nvSpPr>
        <p:spPr>
          <a:xfrm>
            <a:off x="5989320" y="0"/>
            <a:ext cx="7015480" cy="9753600"/>
          </a:xfrm>
          <a:solidFill>
            <a:schemeClr val="tx1">
              <a:lumMod val="50000"/>
              <a:alpha val="63000"/>
            </a:schemeClr>
          </a:solidFill>
        </p:spPr>
        <p:txBody>
          <a:bodyPr/>
          <a:lstStyle/>
          <a:p>
            <a:pPr marL="7938" indent="0" algn="l" defTabSz="584170" rtl="0">
              <a:spcBef>
                <a:spcPts val="1600"/>
              </a:spcBef>
              <a:buClr>
                <a:schemeClr val="accent2">
                  <a:lumMod val="75000"/>
                </a:schemeClr>
              </a:buClr>
              <a:buSzPct val="85000"/>
              <a:buFontTx/>
              <a:buNone/>
              <a:tabLst/>
            </a:pPr>
            <a:endParaRPr lang="en-US" dirty="0"/>
          </a:p>
        </p:txBody>
      </p:sp>
      <p:sp>
        <p:nvSpPr>
          <p:cNvPr id="10"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sp>
        <p:nvSpPr>
          <p:cNvPr id="11"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sp>
        <p:nvSpPr>
          <p:cNvPr id="12" name="Text Placeholder 19"/>
          <p:cNvSpPr>
            <a:spLocks noGrp="1"/>
          </p:cNvSpPr>
          <p:nvPr>
            <p:ph type="body" sz="quarter" idx="13" hasCustomPrompt="1"/>
          </p:nvPr>
        </p:nvSpPr>
        <p:spPr>
          <a:xfrm>
            <a:off x="6492240" y="1710770"/>
            <a:ext cx="5852159" cy="5887894"/>
          </a:xfrm>
        </p:spPr>
        <p:txBody>
          <a:bodyPr anchor="ctr" anchorCtr="1">
            <a:noAutofit/>
          </a:bodyPr>
          <a:lstStyle>
            <a:lvl1pPr algn="ctr">
              <a:defRPr sz="3600" baseline="0">
                <a:solidFill>
                  <a:schemeClr val="bg1"/>
                </a:solidFill>
              </a:defRPr>
            </a:lvl1pPr>
          </a:lstStyle>
          <a:p>
            <a:pPr lvl="0"/>
            <a:r>
              <a:rPr lang="en-US" dirty="0"/>
              <a:t>Enter Supporting Text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additive="base">
                                        <p:cTn id="16"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1+#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1+#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1214057"/>
            <a:ext cx="11217275" cy="10627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p:txBody>
      </p:sp>
      <p:sp>
        <p:nvSpPr>
          <p:cNvPr id="8" name="Text Placeholder 7"/>
          <p:cNvSpPr txBox="1">
            <a:spLocks/>
          </p:cNvSpPr>
          <p:nvPr userDrawn="1"/>
        </p:nvSpPr>
        <p:spPr>
          <a:xfrm>
            <a:off x="363411" y="8961890"/>
            <a:ext cx="7085139" cy="287258"/>
          </a:xfrm>
          <a:prstGeom prst="rect">
            <a:avLst/>
          </a:prstGeom>
        </p:spPr>
        <p:txBody>
          <a:bodyPr>
            <a:noAutofit/>
          </a:bodyPr>
          <a:lstStyle>
            <a:lvl1pPr marL="7938" indent="0" algn="l" defTabSz="584170">
              <a:spcBef>
                <a:spcPts val="1600"/>
              </a:spcBef>
              <a:buClr>
                <a:schemeClr val="accent2">
                  <a:lumMod val="75000"/>
                </a:schemeClr>
              </a:buClr>
              <a:buSzPct val="85000"/>
              <a:buFontTx/>
              <a:buNone/>
              <a:tabLst/>
              <a:defRPr lang="en-US" sz="1200" b="0" cap="none" spc="21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marL="7938" indent="0" defTabSz="584170">
              <a:spcBef>
                <a:spcPts val="1600"/>
              </a:spcBef>
              <a:buClr>
                <a:schemeClr val="accent2">
                  <a:lumMod val="75000"/>
                </a:schemeClr>
              </a:buClr>
              <a:buSzPct val="100000"/>
              <a:buFont typeface="Arial" panose="020B0604020202020204"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2pPr>
            <a:lvl3pPr marL="7938" indent="0" defTabSz="584170">
              <a:spcBef>
                <a:spcPts val="1600"/>
              </a:spcBef>
              <a:buClr>
                <a:schemeClr val="accent2">
                  <a:lumMod val="75000"/>
                </a:schemeClr>
              </a:buClr>
              <a:buSzPct val="85000"/>
              <a:buFont typeface="Arial"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3pPr>
            <a:lvl4pPr marL="7938" indent="0" defTabSz="584170">
              <a:spcBef>
                <a:spcPts val="1600"/>
              </a:spcBef>
              <a:buClr>
                <a:schemeClr val="accent2">
                  <a:lumMod val="75000"/>
                </a:schemeClr>
              </a:buClr>
              <a:buSzPct val="85000"/>
              <a:buFont typeface="Arial" pitchFamily="34" charset="0"/>
              <a:buNone/>
              <a:tabLst/>
              <a:defRPr lang="en-US" sz="2000" b="0" i="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4pPr>
            <a:lvl5pPr marL="7938" indent="0" defTabSz="584170">
              <a:spcBef>
                <a:spcPts val="1600"/>
              </a:spcBef>
              <a:buClr>
                <a:schemeClr val="accent2">
                  <a:lumMod val="75000"/>
                </a:schemeClr>
              </a:buClr>
              <a:buSzPct val="85000"/>
              <a:buFont typeface="Arial" pitchFamily="34" charset="0"/>
              <a:buNone/>
              <a:tabLst/>
              <a:defRPr lang="en-US" sz="2000" cap="none" spc="0" baseline="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5pPr>
            <a:lvl6pPr marL="2048668" indent="-657068" defTabSz="584170">
              <a:spcBef>
                <a:spcPts val="1600"/>
              </a:spcBef>
              <a:buSzPct val="85000"/>
              <a:buFont typeface="Gill Sans"/>
              <a:buBlip>
                <a:blip r:embed="rId13"/>
              </a:buBlip>
              <a:defRPr sz="2100">
                <a:latin typeface="+mn-lt"/>
                <a:ea typeface="+mn-ea"/>
                <a:cs typeface="+mn-cs"/>
                <a:sym typeface="Helvetica Neue Light"/>
              </a:defRPr>
            </a:lvl6pPr>
            <a:lvl7pPr marL="2404250" indent="-657068" defTabSz="584170">
              <a:spcBef>
                <a:spcPts val="1600"/>
              </a:spcBef>
              <a:buSzPct val="85000"/>
              <a:buFont typeface="Gill Sans"/>
              <a:buBlip>
                <a:blip r:embed="rId13"/>
              </a:buBlip>
              <a:defRPr sz="2100">
                <a:latin typeface="+mn-lt"/>
                <a:ea typeface="+mn-ea"/>
                <a:cs typeface="+mn-cs"/>
                <a:sym typeface="Helvetica Neue Light"/>
              </a:defRPr>
            </a:lvl7pPr>
            <a:lvl8pPr marL="2759832" indent="-657068" defTabSz="584170">
              <a:spcBef>
                <a:spcPts val="1600"/>
              </a:spcBef>
              <a:buSzPct val="85000"/>
              <a:buFont typeface="Gill Sans"/>
              <a:buBlip>
                <a:blip r:embed="rId13"/>
              </a:buBlip>
              <a:defRPr sz="2100">
                <a:latin typeface="+mn-lt"/>
                <a:ea typeface="+mn-ea"/>
                <a:cs typeface="+mn-cs"/>
                <a:sym typeface="Helvetica Neue Light"/>
              </a:defRPr>
            </a:lvl8pPr>
            <a:lvl9pPr marL="3115413" indent="-657068" defTabSz="584170">
              <a:spcBef>
                <a:spcPts val="1600"/>
              </a:spcBef>
              <a:buSzPct val="85000"/>
              <a:buFont typeface="Gill Sans"/>
              <a:buBlip>
                <a:blip r:embed="rId13"/>
              </a:buBlip>
              <a:defRPr sz="2100">
                <a:latin typeface="+mn-lt"/>
                <a:ea typeface="+mn-ea"/>
                <a:cs typeface="+mn-cs"/>
                <a:sym typeface="Helvetica Neue Light"/>
              </a:defRPr>
            </a:lvl9pPr>
          </a:lstStyle>
          <a:p>
            <a:r>
              <a:rPr lang="en-US" dirty="0"/>
              <a:t>Engineered Wood Products Primer Awareness Guide</a:t>
            </a:r>
          </a:p>
          <a:p>
            <a:endParaRPr lang="en-US" dirty="0"/>
          </a:p>
        </p:txBody>
      </p:sp>
      <p:sp>
        <p:nvSpPr>
          <p:cNvPr id="9" name="TextBox 8"/>
          <p:cNvSpPr txBox="1"/>
          <p:nvPr userDrawn="1"/>
        </p:nvSpPr>
        <p:spPr>
          <a:xfrm>
            <a:off x="12019935" y="8961890"/>
            <a:ext cx="546814" cy="28725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fld id="{DFE1F30A-13EC-2E40-B115-328E60613287}" type="slidenum">
              <a:rPr kumimoji="0" lang="en-US" sz="1200" b="0" i="0" u="none" strike="noStrike" cap="none" spc="300" normalizeH="0" baseline="0" smtClean="0">
                <a:ln>
                  <a:noFill/>
                </a:ln>
                <a:solidFill>
                  <a:schemeClr val="tx1"/>
                </a:solidFill>
                <a:effectLst/>
                <a:uFillTx/>
                <a:latin typeface="+mn-lt"/>
                <a:ea typeface="+mn-ea"/>
                <a:cs typeface="+mn-cs"/>
                <a:sym typeface="Helvetica Neue Light"/>
              </a:rPr>
              <a:t>‹#›</a:t>
            </a:fld>
            <a:endParaRPr kumimoji="0" lang="en-US" sz="1200" b="0" i="0" u="none" strike="noStrike" cap="none" spc="300" normalizeH="0" baseline="0" dirty="0">
              <a:ln>
                <a:noFill/>
              </a:ln>
              <a:solidFill>
                <a:schemeClr val="tx1"/>
              </a:solidFill>
              <a:effectLst/>
              <a:uFillTx/>
              <a:latin typeface="+mn-lt"/>
              <a:ea typeface="+mn-ea"/>
              <a:cs typeface="+mn-cs"/>
              <a:sym typeface="Helvetica Neue Light"/>
            </a:endParaRPr>
          </a:p>
        </p:txBody>
      </p:sp>
    </p:spTree>
  </p:cSld>
  <p:clrMap bg1="lt1" tx1="dk1" bg2="lt2" tx2="dk2" accent1="accent1" accent2="accent2" accent3="accent3" accent4="accent4" accent5="accent5" accent6="accent6" hlink="hlink" folHlink="folHlink"/>
  <p:sldLayoutIdLst>
    <p:sldLayoutId id="2147483736" r:id="rId1"/>
    <p:sldLayoutId id="2147483741" r:id="rId2"/>
    <p:sldLayoutId id="2147483761" r:id="rId3"/>
    <p:sldLayoutId id="2147483672" r:id="rId4"/>
    <p:sldLayoutId id="2147483733" r:id="rId5"/>
    <p:sldLayoutId id="2147483670" r:id="rId6"/>
    <p:sldLayoutId id="2147483759" r:id="rId7"/>
    <p:sldLayoutId id="2147483735" r:id="rId8"/>
    <p:sldLayoutId id="2147483760" r:id="rId9"/>
    <p:sldLayoutId id="2147483758" r:id="rId10"/>
    <p:sldLayoutId id="2147483757" r:id="rId11"/>
  </p:sldLayoutIdLst>
  <p:transition spd="slow">
    <p:push dir="r"/>
  </p:transition>
  <p:hf hdr="0" ftr="0" dt="0"/>
  <p:txStyles>
    <p:titleStyle>
      <a:lvl1pPr defTabSz="584170">
        <a:defRPr sz="3000" b="1"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indent="228589" defTabSz="584170">
        <a:defRPr sz="5000">
          <a:latin typeface="+mn-lt"/>
          <a:ea typeface="+mn-ea"/>
          <a:cs typeface="+mn-cs"/>
          <a:sym typeface="Helvetica Neue Light"/>
        </a:defRPr>
      </a:lvl2pPr>
      <a:lvl3pPr indent="457176" defTabSz="584170">
        <a:defRPr sz="5000">
          <a:latin typeface="+mn-lt"/>
          <a:ea typeface="+mn-ea"/>
          <a:cs typeface="+mn-cs"/>
          <a:sym typeface="Helvetica Neue Light"/>
        </a:defRPr>
      </a:lvl3pPr>
      <a:lvl4pPr indent="685765" defTabSz="584170">
        <a:defRPr sz="5000">
          <a:latin typeface="+mn-lt"/>
          <a:ea typeface="+mn-ea"/>
          <a:cs typeface="+mn-cs"/>
          <a:sym typeface="Helvetica Neue Light"/>
        </a:defRPr>
      </a:lvl4pPr>
      <a:lvl5pPr indent="914354" defTabSz="584170">
        <a:defRPr sz="5000">
          <a:latin typeface="+mn-lt"/>
          <a:ea typeface="+mn-ea"/>
          <a:cs typeface="+mn-cs"/>
          <a:sym typeface="Helvetica Neue Light"/>
        </a:defRPr>
      </a:lvl5pPr>
      <a:lvl6pPr indent="1142941" defTabSz="584170">
        <a:defRPr sz="5000">
          <a:latin typeface="+mn-lt"/>
          <a:ea typeface="+mn-ea"/>
          <a:cs typeface="+mn-cs"/>
          <a:sym typeface="Helvetica Neue Light"/>
        </a:defRPr>
      </a:lvl6pPr>
      <a:lvl7pPr indent="1371530" defTabSz="584170">
        <a:defRPr sz="5000">
          <a:latin typeface="+mn-lt"/>
          <a:ea typeface="+mn-ea"/>
          <a:cs typeface="+mn-cs"/>
          <a:sym typeface="Helvetica Neue Light"/>
        </a:defRPr>
      </a:lvl7pPr>
      <a:lvl8pPr indent="1600119" defTabSz="584170">
        <a:defRPr sz="5000">
          <a:latin typeface="+mn-lt"/>
          <a:ea typeface="+mn-ea"/>
          <a:cs typeface="+mn-cs"/>
          <a:sym typeface="Helvetica Neue Light"/>
        </a:defRPr>
      </a:lvl8pPr>
      <a:lvl9pPr indent="1828706" defTabSz="584170">
        <a:defRPr sz="5000">
          <a:latin typeface="+mn-lt"/>
          <a:ea typeface="+mn-ea"/>
          <a:cs typeface="+mn-cs"/>
          <a:sym typeface="Helvetica Neue Light"/>
        </a:defRPr>
      </a:lvl9pPr>
    </p:titleStyle>
    <p:bodyStyle>
      <a:lvl1pPr marL="7938" indent="0" algn="l" defTabSz="584170">
        <a:spcBef>
          <a:spcPts val="1600"/>
        </a:spcBef>
        <a:buClr>
          <a:schemeClr val="accent2">
            <a:lumMod val="75000"/>
          </a:schemeClr>
        </a:buClr>
        <a:buSzPct val="85000"/>
        <a:buFontTx/>
        <a:buNone/>
        <a:tabLst/>
        <a:defRPr lang="en-US" sz="24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marL="7938" indent="0" defTabSz="584170">
        <a:spcBef>
          <a:spcPts val="1600"/>
        </a:spcBef>
        <a:buClr>
          <a:schemeClr val="accent2">
            <a:lumMod val="75000"/>
          </a:schemeClr>
        </a:buClr>
        <a:buSzPct val="100000"/>
        <a:buFont typeface="Arial" panose="020B0604020202020204"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2pPr>
      <a:lvl3pPr marL="7938" indent="0" defTabSz="584170">
        <a:spcBef>
          <a:spcPts val="1600"/>
        </a:spcBef>
        <a:buClr>
          <a:schemeClr val="accent2">
            <a:lumMod val="75000"/>
          </a:schemeClr>
        </a:buClr>
        <a:buSzPct val="85000"/>
        <a:buFont typeface="Arial"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3pPr>
      <a:lvl4pPr marL="7938" indent="0" defTabSz="584170">
        <a:spcBef>
          <a:spcPts val="1600"/>
        </a:spcBef>
        <a:buClr>
          <a:schemeClr val="accent2">
            <a:lumMod val="75000"/>
          </a:schemeClr>
        </a:buClr>
        <a:buSzPct val="85000"/>
        <a:buFont typeface="Arial" pitchFamily="34" charset="0"/>
        <a:buNone/>
        <a:tabLst/>
        <a:defRPr lang="en-US" sz="2000" b="0" i="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4pPr>
      <a:lvl5pPr marL="7938" indent="0" defTabSz="584170">
        <a:spcBef>
          <a:spcPts val="1600"/>
        </a:spcBef>
        <a:buClr>
          <a:schemeClr val="accent2">
            <a:lumMod val="75000"/>
          </a:schemeClr>
        </a:buClr>
        <a:buSzPct val="85000"/>
        <a:buFont typeface="Arial" pitchFamily="34" charset="0"/>
        <a:buNone/>
        <a:tabLst/>
        <a:defRPr lang="en-US" sz="2000" cap="none" spc="0" baseline="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5pPr>
      <a:lvl6pPr marL="2048668" indent="-657068" defTabSz="584170">
        <a:spcBef>
          <a:spcPts val="1600"/>
        </a:spcBef>
        <a:buSzPct val="85000"/>
        <a:buFont typeface="Gill Sans"/>
        <a:buBlip>
          <a:blip r:embed="rId13"/>
        </a:buBlip>
        <a:defRPr sz="2100">
          <a:latin typeface="+mn-lt"/>
          <a:ea typeface="+mn-ea"/>
          <a:cs typeface="+mn-cs"/>
          <a:sym typeface="Helvetica Neue Light"/>
        </a:defRPr>
      </a:lvl6pPr>
      <a:lvl7pPr marL="2404250" indent="-657068" defTabSz="584170">
        <a:spcBef>
          <a:spcPts val="1600"/>
        </a:spcBef>
        <a:buSzPct val="85000"/>
        <a:buFont typeface="Gill Sans"/>
        <a:buBlip>
          <a:blip r:embed="rId13"/>
        </a:buBlip>
        <a:defRPr sz="2100">
          <a:latin typeface="+mn-lt"/>
          <a:ea typeface="+mn-ea"/>
          <a:cs typeface="+mn-cs"/>
          <a:sym typeface="Helvetica Neue Light"/>
        </a:defRPr>
      </a:lvl7pPr>
      <a:lvl8pPr marL="2759832" indent="-657068" defTabSz="584170">
        <a:spcBef>
          <a:spcPts val="1600"/>
        </a:spcBef>
        <a:buSzPct val="85000"/>
        <a:buFont typeface="Gill Sans"/>
        <a:buBlip>
          <a:blip r:embed="rId13"/>
        </a:buBlip>
        <a:defRPr sz="2100">
          <a:latin typeface="+mn-lt"/>
          <a:ea typeface="+mn-ea"/>
          <a:cs typeface="+mn-cs"/>
          <a:sym typeface="Helvetica Neue Light"/>
        </a:defRPr>
      </a:lvl8pPr>
      <a:lvl9pPr marL="3115413" indent="-657068" defTabSz="584170">
        <a:spcBef>
          <a:spcPts val="1600"/>
        </a:spcBef>
        <a:buSzPct val="85000"/>
        <a:buFont typeface="Gill Sans"/>
        <a:buBlip>
          <a:blip r:embed="rId13"/>
        </a:buBlip>
        <a:defRPr sz="2100">
          <a:latin typeface="+mn-lt"/>
          <a:ea typeface="+mn-ea"/>
          <a:cs typeface="+mn-cs"/>
          <a:sym typeface="Helvetica Neue Light"/>
        </a:defRPr>
      </a:lvl9pPr>
    </p:bodyStyle>
    <p:otherStyle>
      <a:lvl1pPr algn="r" defTabSz="584170">
        <a:defRPr sz="7500" b="1">
          <a:solidFill>
            <a:schemeClr val="tx1"/>
          </a:solidFill>
          <a:latin typeface="+mn-lt"/>
          <a:ea typeface="+mn-ea"/>
          <a:cs typeface="+mn-cs"/>
          <a:sym typeface="Helvetica Neue"/>
        </a:defRPr>
      </a:lvl1pPr>
      <a:lvl2pPr indent="228589" algn="r" defTabSz="584170">
        <a:defRPr sz="7500" b="1">
          <a:solidFill>
            <a:schemeClr val="tx1"/>
          </a:solidFill>
          <a:latin typeface="+mn-lt"/>
          <a:ea typeface="+mn-ea"/>
          <a:cs typeface="+mn-cs"/>
          <a:sym typeface="Helvetica Neue"/>
        </a:defRPr>
      </a:lvl2pPr>
      <a:lvl3pPr indent="457176" algn="r" defTabSz="584170">
        <a:defRPr sz="7500" b="1">
          <a:solidFill>
            <a:schemeClr val="tx1"/>
          </a:solidFill>
          <a:latin typeface="+mn-lt"/>
          <a:ea typeface="+mn-ea"/>
          <a:cs typeface="+mn-cs"/>
          <a:sym typeface="Helvetica Neue"/>
        </a:defRPr>
      </a:lvl3pPr>
      <a:lvl4pPr indent="685765" algn="r" defTabSz="584170">
        <a:defRPr sz="7500" b="1">
          <a:solidFill>
            <a:schemeClr val="tx1"/>
          </a:solidFill>
          <a:latin typeface="+mn-lt"/>
          <a:ea typeface="+mn-ea"/>
          <a:cs typeface="+mn-cs"/>
          <a:sym typeface="Helvetica Neue"/>
        </a:defRPr>
      </a:lvl4pPr>
      <a:lvl5pPr indent="914354" algn="r" defTabSz="584170">
        <a:defRPr sz="7500" b="1">
          <a:solidFill>
            <a:schemeClr val="tx1"/>
          </a:solidFill>
          <a:latin typeface="+mn-lt"/>
          <a:ea typeface="+mn-ea"/>
          <a:cs typeface="+mn-cs"/>
          <a:sym typeface="Helvetica Neue"/>
        </a:defRPr>
      </a:lvl5pPr>
      <a:lvl6pPr indent="1142941" algn="r" defTabSz="584170">
        <a:defRPr sz="7500" b="1">
          <a:solidFill>
            <a:schemeClr val="tx1"/>
          </a:solidFill>
          <a:latin typeface="+mn-lt"/>
          <a:ea typeface="+mn-ea"/>
          <a:cs typeface="+mn-cs"/>
          <a:sym typeface="Helvetica Neue"/>
        </a:defRPr>
      </a:lvl6pPr>
      <a:lvl7pPr indent="1371530" algn="r" defTabSz="584170">
        <a:defRPr sz="7500" b="1">
          <a:solidFill>
            <a:schemeClr val="tx1"/>
          </a:solidFill>
          <a:latin typeface="+mn-lt"/>
          <a:ea typeface="+mn-ea"/>
          <a:cs typeface="+mn-cs"/>
          <a:sym typeface="Helvetica Neue"/>
        </a:defRPr>
      </a:lvl7pPr>
      <a:lvl8pPr indent="1600119" algn="r" defTabSz="584170">
        <a:defRPr sz="7500" b="1">
          <a:solidFill>
            <a:schemeClr val="tx1"/>
          </a:solidFill>
          <a:latin typeface="+mn-lt"/>
          <a:ea typeface="+mn-ea"/>
          <a:cs typeface="+mn-cs"/>
          <a:sym typeface="Helvetica Neue"/>
        </a:defRPr>
      </a:lvl8pPr>
      <a:lvl9pPr indent="1828706" algn="r" defTabSz="584170">
        <a:defRPr sz="7500" b="1">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dirty="0"/>
              <a:t>Cover Options and Closing Slide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42937929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26" r:id="rId4"/>
  </p:sldLayoutIdLst>
  <p:transition spd="slow">
    <p:push dir="r"/>
  </p:transition>
  <p:txStyles>
    <p:titleStyle>
      <a:lvl1pPr algn="l" defTabSz="457200" rtl="0" eaLnBrk="1" latinLnBrk="0" hangingPunct="1">
        <a:spcBef>
          <a:spcPct val="0"/>
        </a:spcBef>
        <a:buNone/>
        <a:defRPr sz="4800" b="1" i="0" kern="1200">
          <a:solidFill>
            <a:schemeClr val="accent1"/>
          </a:solidFill>
          <a:latin typeface="+mj-lt"/>
          <a:ea typeface="+mj-ea"/>
          <a:cs typeface="+mj-cs"/>
        </a:defRPr>
      </a:lvl1pPr>
    </p:titleStyle>
    <p:bodyStyle>
      <a:lvl1pPr marL="7938" indent="0" algn="l" defTabSz="457200" rtl="0" eaLnBrk="1" latinLnBrk="0" hangingPunct="1">
        <a:spcBef>
          <a:spcPct val="20000"/>
        </a:spcBef>
        <a:buFont typeface="Arial"/>
        <a:buNone/>
        <a:tabLst/>
        <a:defRPr sz="3200" kern="1200">
          <a:solidFill>
            <a:schemeClr val="tx1">
              <a:lumMod val="50000"/>
            </a:schemeClr>
          </a:solidFill>
          <a:latin typeface="+mn-lt"/>
          <a:ea typeface="+mn-ea"/>
          <a:cs typeface="+mn-cs"/>
        </a:defRPr>
      </a:lvl1pPr>
      <a:lvl2pPr marL="7938" indent="0" algn="l" defTabSz="457200" rtl="0" eaLnBrk="1" latinLnBrk="0" hangingPunct="1">
        <a:spcBef>
          <a:spcPct val="20000"/>
        </a:spcBef>
        <a:buFont typeface="Arial"/>
        <a:buNone/>
        <a:tabLst/>
        <a:defRPr sz="2800" kern="1200">
          <a:solidFill>
            <a:schemeClr val="tx1">
              <a:lumMod val="50000"/>
            </a:schemeClr>
          </a:solidFill>
          <a:latin typeface="+mn-lt"/>
          <a:ea typeface="+mn-ea"/>
          <a:cs typeface="+mn-cs"/>
        </a:defRPr>
      </a:lvl2pPr>
      <a:lvl3pPr marL="7938" indent="0" algn="l" defTabSz="457200" rtl="0" eaLnBrk="1" latinLnBrk="0" hangingPunct="1">
        <a:spcBef>
          <a:spcPct val="20000"/>
        </a:spcBef>
        <a:buFont typeface="Arial"/>
        <a:buNone/>
        <a:tabLst/>
        <a:defRPr sz="2400" kern="1200">
          <a:solidFill>
            <a:schemeClr val="tx1">
              <a:lumMod val="50000"/>
            </a:schemeClr>
          </a:solidFill>
          <a:latin typeface="+mn-lt"/>
          <a:ea typeface="+mn-ea"/>
          <a:cs typeface="+mn-cs"/>
        </a:defRPr>
      </a:lvl3pPr>
      <a:lvl4pPr marL="7938" indent="0" algn="l" defTabSz="457200" rtl="0" eaLnBrk="1" latinLnBrk="0" hangingPunct="1">
        <a:spcBef>
          <a:spcPct val="20000"/>
        </a:spcBef>
        <a:buFont typeface="Arial"/>
        <a:buNone/>
        <a:tabLst/>
        <a:defRPr sz="2000" kern="1200">
          <a:solidFill>
            <a:schemeClr val="tx1">
              <a:lumMod val="50000"/>
            </a:schemeClr>
          </a:solidFill>
          <a:latin typeface="+mn-lt"/>
          <a:ea typeface="+mn-ea"/>
          <a:cs typeface="+mn-cs"/>
        </a:defRPr>
      </a:lvl4pPr>
      <a:lvl5pPr marL="7938" indent="0" algn="l" defTabSz="457200" rtl="0" eaLnBrk="1" latinLnBrk="0" hangingPunct="1">
        <a:spcBef>
          <a:spcPct val="20000"/>
        </a:spcBef>
        <a:buFont typeface="Arial"/>
        <a:buNone/>
        <a:tabLst/>
        <a:defRPr sz="20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Engineered Wood Products Primer</a:t>
            </a: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p:txBody>
          <a:bodyPr/>
          <a:lstStyle/>
          <a:p>
            <a:r>
              <a:rPr lang="en-US" b="1" cap="all" dirty="0"/>
              <a:t>Awareness Guide</a:t>
            </a:r>
          </a:p>
        </p:txBody>
      </p:sp>
      <p:sp>
        <p:nvSpPr>
          <p:cNvPr id="5" name="Text Placeholder 4"/>
          <p:cNvSpPr>
            <a:spLocks noGrp="1"/>
          </p:cNvSpPr>
          <p:nvPr>
            <p:ph type="body" sz="quarter" idx="14"/>
          </p:nvPr>
        </p:nvSpPr>
        <p:spPr/>
        <p:txBody>
          <a:bodyPr/>
          <a:lstStyle/>
          <a:p>
            <a:r>
              <a:rPr lang="en-US" dirty="0"/>
              <a:t>Ray O’Brocki, CBO</a:t>
            </a:r>
          </a:p>
          <a:p>
            <a:r>
              <a:rPr lang="en-US" dirty="0"/>
              <a:t>Manager - Fire Service Relations</a:t>
            </a:r>
          </a:p>
          <a:p>
            <a:r>
              <a:rPr lang="en-US" dirty="0"/>
              <a:t>American Wood Council</a:t>
            </a:r>
          </a:p>
        </p:txBody>
      </p:sp>
    </p:spTree>
    <p:extLst>
      <p:ext uri="{BB962C8B-B14F-4D97-AF65-F5344CB8AC3E}">
        <p14:creationId xmlns:p14="http://schemas.microsoft.com/office/powerpoint/2010/main" val="29449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History - 1950’s</a:t>
            </a:r>
          </a:p>
        </p:txBody>
      </p:sp>
      <p:sp>
        <p:nvSpPr>
          <p:cNvPr id="3" name="Text Placeholder 2"/>
          <p:cNvSpPr>
            <a:spLocks noGrp="1"/>
          </p:cNvSpPr>
          <p:nvPr>
            <p:ph type="body" sz="quarter" idx="12"/>
          </p:nvPr>
        </p:nvSpPr>
        <p:spPr>
          <a:xfrm>
            <a:off x="635228" y="1571449"/>
            <a:ext cx="11786810" cy="4467042"/>
          </a:xfrm>
        </p:spPr>
        <p:txBody>
          <a:bodyPr/>
          <a:lstStyle/>
          <a:p>
            <a:pPr marL="350838" indent="-342900">
              <a:buFont typeface="Arial" panose="020B0604020202020204" pitchFamily="34" charset="0"/>
              <a:buChar char="•"/>
            </a:pPr>
            <a:r>
              <a:rPr lang="en-US" sz="2800" dirty="0"/>
              <a:t>After World War II, the explosive growth of American suburbs was unlike any other time in history</a:t>
            </a:r>
          </a:p>
          <a:p>
            <a:pPr marL="350838" indent="-342900">
              <a:buFont typeface="Arial" panose="020B0604020202020204" pitchFamily="34" charset="0"/>
              <a:buChar char="•"/>
            </a:pPr>
            <a:r>
              <a:rPr lang="en-US" sz="2800" dirty="0"/>
              <a:t>In the 1950s, most homes were constructed with solid sawn lumber framing, with diagonal board sheathing placed on floors, walls, and roof</a:t>
            </a:r>
          </a:p>
          <a:p>
            <a:pPr marL="350838" indent="-342900">
              <a:buFont typeface="Arial" panose="020B0604020202020204" pitchFamily="34" charset="0"/>
              <a:buChar char="•"/>
            </a:pPr>
            <a:r>
              <a:rPr lang="en-US" sz="2800" dirty="0"/>
              <a:t>Hardwood plank flooring was commonplace </a:t>
            </a:r>
          </a:p>
        </p:txBody>
      </p:sp>
      <p:pic>
        <p:nvPicPr>
          <p:cNvPr id="5" name="Picture 4">
            <a:extLst>
              <a:ext uri="{FF2B5EF4-FFF2-40B4-BE49-F238E27FC236}">
                <a16:creationId xmlns:a16="http://schemas.microsoft.com/office/drawing/2014/main" id="{FDFE21D3-8B94-412E-A052-670720919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5038" y="4876800"/>
            <a:ext cx="3937000" cy="3987800"/>
          </a:xfrm>
          <a:prstGeom prst="rect">
            <a:avLst/>
          </a:prstGeom>
        </p:spPr>
      </p:pic>
    </p:spTree>
    <p:extLst>
      <p:ext uri="{BB962C8B-B14F-4D97-AF65-F5344CB8AC3E}">
        <p14:creationId xmlns:p14="http://schemas.microsoft.com/office/powerpoint/2010/main" val="21048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History - 1960’s</a:t>
            </a:r>
          </a:p>
        </p:txBody>
      </p:sp>
      <p:sp>
        <p:nvSpPr>
          <p:cNvPr id="3" name="Text Placeholder 2"/>
          <p:cNvSpPr>
            <a:spLocks noGrp="1"/>
          </p:cNvSpPr>
          <p:nvPr>
            <p:ph type="body" sz="quarter" idx="12"/>
          </p:nvPr>
        </p:nvSpPr>
        <p:spPr>
          <a:xfrm>
            <a:off x="635228" y="1571449"/>
            <a:ext cx="11786810" cy="3138574"/>
          </a:xfrm>
        </p:spPr>
        <p:txBody>
          <a:bodyPr/>
          <a:lstStyle/>
          <a:p>
            <a:pPr marL="350838" indent="-342900">
              <a:buFont typeface="Arial" panose="020B0604020202020204" pitchFamily="34" charset="0"/>
              <a:buChar char="•"/>
            </a:pPr>
            <a:r>
              <a:rPr lang="en-US" sz="2800" dirty="0"/>
              <a:t>In the 1960s, plywood sheathing had become common for floors, roofs, and walls, and the use of trusses in roofs had replaced rafters</a:t>
            </a:r>
          </a:p>
          <a:p>
            <a:pPr marL="350838" indent="-342900">
              <a:buFont typeface="Arial" panose="020B0604020202020204" pitchFamily="34" charset="0"/>
              <a:buChar char="•"/>
            </a:pPr>
            <a:r>
              <a:rPr lang="en-US" sz="2800" dirty="0"/>
              <a:t>Additionally, carpeting had become the preferred flooring choice</a:t>
            </a:r>
          </a:p>
        </p:txBody>
      </p:sp>
      <p:pic>
        <p:nvPicPr>
          <p:cNvPr id="6" name="Picture 5">
            <a:extLst>
              <a:ext uri="{FF2B5EF4-FFF2-40B4-BE49-F238E27FC236}">
                <a16:creationId xmlns:a16="http://schemas.microsoft.com/office/drawing/2014/main" id="{8B26F245-28F4-4620-BE4A-56824D552F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9457" y="4710023"/>
            <a:ext cx="6090249" cy="3420369"/>
          </a:xfrm>
          <a:prstGeom prst="rect">
            <a:avLst/>
          </a:prstGeom>
        </p:spPr>
      </p:pic>
      <p:sp>
        <p:nvSpPr>
          <p:cNvPr id="7" name="TextBox 6">
            <a:extLst>
              <a:ext uri="{FF2B5EF4-FFF2-40B4-BE49-F238E27FC236}">
                <a16:creationId xmlns:a16="http://schemas.microsoft.com/office/drawing/2014/main" id="{05767A04-5497-40B0-A50A-217D6CB3F96D}"/>
              </a:ext>
            </a:extLst>
          </p:cNvPr>
          <p:cNvSpPr txBox="1"/>
          <p:nvPr/>
        </p:nvSpPr>
        <p:spPr>
          <a:xfrm>
            <a:off x="7970808" y="5505242"/>
            <a:ext cx="3467818"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Pitch chord roof trusses </a:t>
            </a:r>
          </a:p>
          <a:p>
            <a:pPr defTabSz="584200" rtl="0" latinLnBrk="1" hangingPunct="0"/>
            <a:r>
              <a:rPr lang="en-US" sz="2200" dirty="0">
                <a:solidFill>
                  <a:srgbClr val="000000"/>
                </a:solidFill>
              </a:rPr>
              <a:t>are lifted into place over </a:t>
            </a:r>
          </a:p>
          <a:p>
            <a:pPr defTabSz="584200" rtl="0" latinLnBrk="1" hangingPunct="0"/>
            <a:r>
              <a:rPr lang="en-US" sz="2200" dirty="0">
                <a:solidFill>
                  <a:srgbClr val="000000"/>
                </a:solidFill>
              </a:rPr>
              <a:t>the garage</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25463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35228" y="1571448"/>
            <a:ext cx="11786810" cy="4708581"/>
          </a:xfrm>
        </p:spPr>
        <p:txBody>
          <a:bodyPr/>
          <a:lstStyle/>
          <a:p>
            <a:pPr marL="350838" indent="-342900">
              <a:buFont typeface="Arial" panose="020B0604020202020204" pitchFamily="34" charset="0"/>
              <a:buChar char="•"/>
            </a:pPr>
            <a:r>
              <a:rPr lang="en-US" sz="2800"/>
              <a:t>In the 1980s, both environmental limitations and consumer demand spurred the transition to engineered lightweight wood construction.</a:t>
            </a:r>
          </a:p>
          <a:p>
            <a:pPr marL="350838" indent="-342900">
              <a:buFont typeface="Arial" panose="020B0604020202020204" pitchFamily="34" charset="0"/>
              <a:buChar char="•"/>
            </a:pPr>
            <a:r>
              <a:rPr lang="en-US" sz="2800"/>
              <a:t> Wood industry developed technology to “disassemble” smaller logs     	and glue them back together lighter and stronger.</a:t>
            </a:r>
          </a:p>
          <a:p>
            <a:pPr marL="350838" indent="-342900">
              <a:buFont typeface="Arial" panose="020B0604020202020204" pitchFamily="34" charset="0"/>
              <a:buChar char="•"/>
            </a:pPr>
            <a:r>
              <a:rPr lang="en-US" sz="2800"/>
              <a:t>The square footage of residential homes was increasing, along with demand for deep, long, and straight building materials</a:t>
            </a:r>
          </a:p>
          <a:p>
            <a:pPr marL="350838" indent="-342900">
              <a:buFont typeface="Arial" panose="020B0604020202020204" pitchFamily="34" charset="0"/>
              <a:buChar char="•"/>
            </a:pPr>
            <a:endParaRPr lang="en-US" sz="2800" dirty="0"/>
          </a:p>
        </p:txBody>
      </p:sp>
      <p:sp>
        <p:nvSpPr>
          <p:cNvPr id="7" name="TextBox 6">
            <a:extLst>
              <a:ext uri="{FF2B5EF4-FFF2-40B4-BE49-F238E27FC236}">
                <a16:creationId xmlns:a16="http://schemas.microsoft.com/office/drawing/2014/main" id="{05767A04-5497-40B0-A50A-217D6CB3F96D}"/>
              </a:ext>
            </a:extLst>
          </p:cNvPr>
          <p:cNvSpPr txBox="1"/>
          <p:nvPr/>
        </p:nvSpPr>
        <p:spPr>
          <a:xfrm>
            <a:off x="7449959" y="6618583"/>
            <a:ext cx="3467818"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I-joist floor framing </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8063B64B-4079-4E2D-A140-E84286562CC6}"/>
              </a:ext>
            </a:extLst>
          </p:cNvPr>
          <p:cNvPicPr>
            <a:picLocks noChangeAspect="1"/>
          </p:cNvPicPr>
          <p:nvPr/>
        </p:nvPicPr>
        <p:blipFill>
          <a:blip r:embed="rId3"/>
          <a:stretch>
            <a:fillRect/>
          </a:stretch>
        </p:blipFill>
        <p:spPr>
          <a:xfrm>
            <a:off x="2581791" y="5624422"/>
            <a:ext cx="4505857" cy="3038235"/>
          </a:xfrm>
          <a:prstGeom prst="rect">
            <a:avLst/>
          </a:prstGeom>
        </p:spPr>
      </p:pic>
      <p:sp>
        <p:nvSpPr>
          <p:cNvPr id="10" name="Title 9">
            <a:extLst>
              <a:ext uri="{FF2B5EF4-FFF2-40B4-BE49-F238E27FC236}">
                <a16:creationId xmlns:a16="http://schemas.microsoft.com/office/drawing/2014/main" id="{B321DD57-B4B4-4D65-AE79-F733819FF4B1}"/>
              </a:ext>
            </a:extLst>
          </p:cNvPr>
          <p:cNvSpPr>
            <a:spLocks noGrp="1"/>
          </p:cNvSpPr>
          <p:nvPr>
            <p:ph type="title"/>
          </p:nvPr>
        </p:nvSpPr>
        <p:spPr/>
        <p:txBody>
          <a:bodyPr/>
          <a:lstStyle/>
          <a:p>
            <a:r>
              <a:rPr lang="en-US" dirty="0"/>
              <a:t>Engineered Lightweight construction</a:t>
            </a:r>
          </a:p>
        </p:txBody>
      </p:sp>
    </p:spTree>
    <p:extLst>
      <p:ext uri="{BB962C8B-B14F-4D97-AF65-F5344CB8AC3E}">
        <p14:creationId xmlns:p14="http://schemas.microsoft.com/office/powerpoint/2010/main" val="263072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Design Standards</a:t>
            </a:r>
          </a:p>
        </p:txBody>
      </p:sp>
      <p:sp>
        <p:nvSpPr>
          <p:cNvPr id="3" name="Text Placeholder 2"/>
          <p:cNvSpPr>
            <a:spLocks noGrp="1"/>
          </p:cNvSpPr>
          <p:nvPr>
            <p:ph type="body" sz="quarter" idx="12"/>
          </p:nvPr>
        </p:nvSpPr>
        <p:spPr>
          <a:xfrm>
            <a:off x="454851" y="1482817"/>
            <a:ext cx="11462413" cy="3962194"/>
          </a:xfrm>
        </p:spPr>
        <p:txBody>
          <a:bodyPr/>
          <a:lstStyle/>
          <a:p>
            <a:pPr marL="350838" indent="-342900">
              <a:spcBef>
                <a:spcPts val="600"/>
              </a:spcBef>
              <a:buFont typeface="Arial" panose="020B0604020202020204" pitchFamily="34" charset="0"/>
              <a:buChar char="•"/>
            </a:pPr>
            <a:r>
              <a:rPr lang="en-US" sz="2800" dirty="0"/>
              <a:t>Design and material standards for new structural products also began to change</a:t>
            </a:r>
          </a:p>
          <a:p>
            <a:pPr marL="350838" indent="-342900">
              <a:spcBef>
                <a:spcPts val="600"/>
              </a:spcBef>
              <a:buFont typeface="Arial" panose="020B0604020202020204" pitchFamily="34" charset="0"/>
              <a:buChar char="•"/>
            </a:pPr>
            <a:r>
              <a:rPr lang="en-US" sz="2800" dirty="0"/>
              <a:t>Previous standards had been prescriptive</a:t>
            </a:r>
          </a:p>
          <a:p>
            <a:pPr marL="350838" indent="-342900">
              <a:spcBef>
                <a:spcPts val="600"/>
              </a:spcBef>
              <a:buFont typeface="Arial" panose="020B0604020202020204" pitchFamily="34" charset="0"/>
              <a:buChar char="•"/>
            </a:pPr>
            <a:r>
              <a:rPr lang="en-US" sz="2800" dirty="0"/>
              <a:t>The newer standards developed were instead based on performance</a:t>
            </a:r>
          </a:p>
          <a:p>
            <a:pPr marL="350838" indent="-342900">
              <a:spcBef>
                <a:spcPts val="600"/>
              </a:spcBef>
              <a:buFont typeface="Arial" panose="020B0604020202020204" pitchFamily="34" charset="0"/>
              <a:buChar char="•"/>
            </a:pPr>
            <a:r>
              <a:rPr lang="en-US" sz="2800" dirty="0"/>
              <a:t>Building code organizations developed evaluation services to manage approval of newer products as alternatives to those already listed in the building code</a:t>
            </a:r>
          </a:p>
        </p:txBody>
      </p:sp>
      <p:pic>
        <p:nvPicPr>
          <p:cNvPr id="4" name="Picture 3">
            <a:extLst>
              <a:ext uri="{FF2B5EF4-FFF2-40B4-BE49-F238E27FC236}">
                <a16:creationId xmlns:a16="http://schemas.microsoft.com/office/drawing/2014/main" id="{C5D15156-E099-4D75-8A3B-3F84417D2952}"/>
              </a:ext>
            </a:extLst>
          </p:cNvPr>
          <p:cNvPicPr>
            <a:picLocks noChangeAspect="1"/>
          </p:cNvPicPr>
          <p:nvPr/>
        </p:nvPicPr>
        <p:blipFill>
          <a:blip r:embed="rId3"/>
          <a:stretch>
            <a:fillRect/>
          </a:stretch>
        </p:blipFill>
        <p:spPr>
          <a:xfrm>
            <a:off x="6267450" y="5445011"/>
            <a:ext cx="5404676" cy="3377923"/>
          </a:xfrm>
          <a:prstGeom prst="rect">
            <a:avLst/>
          </a:prstGeom>
        </p:spPr>
      </p:pic>
    </p:spTree>
    <p:extLst>
      <p:ext uri="{BB962C8B-B14F-4D97-AF65-F5344CB8AC3E}">
        <p14:creationId xmlns:p14="http://schemas.microsoft.com/office/powerpoint/2010/main" val="3614418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engineered wood products</a:t>
            </a:r>
          </a:p>
        </p:txBody>
      </p:sp>
      <p:sp>
        <p:nvSpPr>
          <p:cNvPr id="3" name="Text Placeholder 2"/>
          <p:cNvSpPr>
            <a:spLocks noGrp="1"/>
          </p:cNvSpPr>
          <p:nvPr>
            <p:ph type="body" sz="quarter" idx="12"/>
          </p:nvPr>
        </p:nvSpPr>
        <p:spPr>
          <a:xfrm>
            <a:off x="523854" y="1625548"/>
            <a:ext cx="11079268" cy="4329953"/>
          </a:xfrm>
        </p:spPr>
        <p:txBody>
          <a:bodyPr/>
          <a:lstStyle/>
          <a:p>
            <a:pPr marL="465138" indent="-457200">
              <a:spcBef>
                <a:spcPts val="0"/>
              </a:spcBef>
              <a:spcAft>
                <a:spcPts val="0"/>
              </a:spcAft>
              <a:buFont typeface="Arial" panose="020B0604020202020204" pitchFamily="34" charset="0"/>
              <a:buChar char="•"/>
            </a:pPr>
            <a:r>
              <a:rPr lang="en-US" sz="3200" dirty="0"/>
              <a:t>Different opinions as to what is an engineered wood product</a:t>
            </a:r>
          </a:p>
          <a:p>
            <a:pPr>
              <a:spcBef>
                <a:spcPts val="0"/>
              </a:spcBef>
              <a:spcAft>
                <a:spcPts val="0"/>
              </a:spcAft>
            </a:pPr>
            <a:endParaRPr lang="en-US" sz="3200" dirty="0"/>
          </a:p>
          <a:p>
            <a:pPr marL="465138" indent="-457200">
              <a:spcBef>
                <a:spcPts val="0"/>
              </a:spcBef>
              <a:spcAft>
                <a:spcPts val="0"/>
              </a:spcAft>
              <a:buFont typeface="Arial" panose="020B0604020202020204" pitchFamily="34" charset="0"/>
              <a:buChar char="•"/>
            </a:pPr>
            <a:r>
              <a:rPr lang="en-US" sz="3200" u="sng" dirty="0"/>
              <a:t>From the fire service perspective</a:t>
            </a:r>
            <a:r>
              <a:rPr lang="en-US" sz="3200" dirty="0"/>
              <a:t>, any product consisting of a combination of smaller components into a structural member and designed using engineering methodologies should be considered engineered</a:t>
            </a:r>
          </a:p>
        </p:txBody>
      </p:sp>
      <p:pic>
        <p:nvPicPr>
          <p:cNvPr id="4" name="Picture 3">
            <a:extLst>
              <a:ext uri="{FF2B5EF4-FFF2-40B4-BE49-F238E27FC236}">
                <a16:creationId xmlns:a16="http://schemas.microsoft.com/office/drawing/2014/main" id="{990F04AA-6F2E-404F-8699-A56EDAF6852A}"/>
              </a:ext>
            </a:extLst>
          </p:cNvPr>
          <p:cNvPicPr>
            <a:picLocks noChangeAspect="1"/>
          </p:cNvPicPr>
          <p:nvPr/>
        </p:nvPicPr>
        <p:blipFill>
          <a:blip r:embed="rId3"/>
          <a:stretch>
            <a:fillRect/>
          </a:stretch>
        </p:blipFill>
        <p:spPr>
          <a:xfrm>
            <a:off x="7897363" y="5414704"/>
            <a:ext cx="3903573" cy="3953942"/>
          </a:xfrm>
          <a:prstGeom prst="rect">
            <a:avLst/>
          </a:prstGeom>
        </p:spPr>
      </p:pic>
      <p:sp>
        <p:nvSpPr>
          <p:cNvPr id="5" name="TextBox 4">
            <a:extLst>
              <a:ext uri="{FF2B5EF4-FFF2-40B4-BE49-F238E27FC236}">
                <a16:creationId xmlns:a16="http://schemas.microsoft.com/office/drawing/2014/main" id="{8694833B-8FEE-44C6-9AAF-0C0BCB81F5F4}"/>
              </a:ext>
            </a:extLst>
          </p:cNvPr>
          <p:cNvSpPr txBox="1"/>
          <p:nvPr/>
        </p:nvSpPr>
        <p:spPr>
          <a:xfrm>
            <a:off x="1924050" y="6132462"/>
            <a:ext cx="5731774" cy="16106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en-US" sz="2200" dirty="0">
              <a:solidFill>
                <a:srgbClr val="000000"/>
              </a:solidFill>
            </a:endParaRPr>
          </a:p>
          <a:p>
            <a:pPr defTabSz="584200" rtl="0" latinLnBrk="1" hangingPunct="0"/>
            <a:endParaRPr lang="en-US" sz="2200" dirty="0">
              <a:solidFill>
                <a:srgbClr val="000000"/>
              </a:solidFill>
            </a:endParaRPr>
          </a:p>
          <a:p>
            <a:pPr defTabSz="584200" rtl="0" latinLnBrk="1" hangingPunct="0"/>
            <a:r>
              <a:rPr lang="en-US" sz="1800" dirty="0">
                <a:solidFill>
                  <a:srgbClr val="000000"/>
                </a:solidFill>
              </a:rPr>
              <a:t>IBS bridging is a manufactured wood bridging product </a:t>
            </a:r>
          </a:p>
          <a:p>
            <a:pPr defTabSz="584200" rtl="0" latinLnBrk="1" hangingPunct="0"/>
            <a:r>
              <a:rPr lang="en-US" sz="1800" dirty="0">
                <a:solidFill>
                  <a:srgbClr val="000000"/>
                </a:solidFill>
              </a:rPr>
              <a:t>that can be used with I-joists to </a:t>
            </a:r>
          </a:p>
          <a:p>
            <a:pPr defTabSz="584200" rtl="0" latinLnBrk="1" hangingPunct="0"/>
            <a:r>
              <a:rPr lang="en-US" sz="1800" dirty="0">
                <a:solidFill>
                  <a:srgbClr val="000000"/>
                </a:solidFill>
              </a:rPr>
              <a:t>increase stiffness and reduce bounce and vibration</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808760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engineered wood products</a:t>
            </a:r>
          </a:p>
        </p:txBody>
      </p:sp>
      <p:sp>
        <p:nvSpPr>
          <p:cNvPr id="3" name="Text Placeholder 2"/>
          <p:cNvSpPr>
            <a:spLocks noGrp="1"/>
          </p:cNvSpPr>
          <p:nvPr>
            <p:ph type="body" sz="quarter" idx="12"/>
          </p:nvPr>
        </p:nvSpPr>
        <p:spPr>
          <a:xfrm>
            <a:off x="454851" y="1655154"/>
            <a:ext cx="11079268" cy="3230074"/>
          </a:xfrm>
        </p:spPr>
        <p:txBody>
          <a:bodyPr/>
          <a:lstStyle/>
          <a:p>
            <a:pPr marL="465138" indent="-457200">
              <a:spcBef>
                <a:spcPts val="0"/>
              </a:spcBef>
              <a:spcAft>
                <a:spcPts val="0"/>
              </a:spcAft>
              <a:buFont typeface="Arial" panose="020B0604020202020204" pitchFamily="34" charset="0"/>
              <a:buChar char="•"/>
            </a:pPr>
            <a:r>
              <a:rPr lang="en-US" sz="3200" dirty="0"/>
              <a:t>Engineered products are developed to use materials efficiently</a:t>
            </a:r>
          </a:p>
          <a:p>
            <a:pPr>
              <a:spcBef>
                <a:spcPts val="0"/>
              </a:spcBef>
              <a:spcAft>
                <a:spcPts val="0"/>
              </a:spcAft>
            </a:pPr>
            <a:endParaRPr lang="en-US" sz="3200" dirty="0"/>
          </a:p>
          <a:p>
            <a:pPr marL="465138" indent="-457200">
              <a:spcBef>
                <a:spcPts val="0"/>
              </a:spcBef>
              <a:spcAft>
                <a:spcPts val="0"/>
              </a:spcAft>
              <a:buFont typeface="Arial" panose="020B0604020202020204" pitchFamily="34" charset="0"/>
              <a:buChar char="•"/>
            </a:pPr>
            <a:r>
              <a:rPr lang="en-US" sz="3200" dirty="0"/>
              <a:t>Many engineered wood products are lighter in weight than the conventional product they are designed to replace</a:t>
            </a:r>
          </a:p>
        </p:txBody>
      </p:sp>
      <p:sp>
        <p:nvSpPr>
          <p:cNvPr id="5" name="TextBox 4">
            <a:extLst>
              <a:ext uri="{FF2B5EF4-FFF2-40B4-BE49-F238E27FC236}">
                <a16:creationId xmlns:a16="http://schemas.microsoft.com/office/drawing/2014/main" id="{8694833B-8FEE-44C6-9AAF-0C0BCB81F5F4}"/>
              </a:ext>
            </a:extLst>
          </p:cNvPr>
          <p:cNvSpPr txBox="1"/>
          <p:nvPr/>
        </p:nvSpPr>
        <p:spPr>
          <a:xfrm>
            <a:off x="1293392" y="6198311"/>
            <a:ext cx="5952227"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Lumber joists are supported in metal joists </a:t>
            </a:r>
          </a:p>
          <a:p>
            <a:pPr defTabSz="584200" rtl="0" latinLnBrk="1" hangingPunct="0"/>
            <a:r>
              <a:rPr lang="en-US" sz="2200" dirty="0">
                <a:solidFill>
                  <a:srgbClr val="000000"/>
                </a:solidFill>
              </a:rPr>
              <a:t>hangers that are nailed to the face of a large</a:t>
            </a:r>
          </a:p>
          <a:p>
            <a:pPr defTabSz="584200" rtl="0" latinLnBrk="1" hangingPunct="0"/>
            <a:r>
              <a:rPr lang="en-US" sz="2200" dirty="0">
                <a:solidFill>
                  <a:srgbClr val="000000"/>
                </a:solidFill>
              </a:rPr>
              <a:t> LVL header</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6" name="Picture 5">
            <a:extLst>
              <a:ext uri="{FF2B5EF4-FFF2-40B4-BE49-F238E27FC236}">
                <a16:creationId xmlns:a16="http://schemas.microsoft.com/office/drawing/2014/main" id="{BD62FEDF-D84A-4C75-9896-7D0CAF9E7FE1}"/>
              </a:ext>
            </a:extLst>
          </p:cNvPr>
          <p:cNvPicPr>
            <a:picLocks noChangeAspect="1"/>
          </p:cNvPicPr>
          <p:nvPr/>
        </p:nvPicPr>
        <p:blipFill>
          <a:blip r:embed="rId3"/>
          <a:stretch>
            <a:fillRect/>
          </a:stretch>
        </p:blipFill>
        <p:spPr>
          <a:xfrm>
            <a:off x="7245619" y="4876800"/>
            <a:ext cx="5000625" cy="3752850"/>
          </a:xfrm>
          <a:prstGeom prst="rect">
            <a:avLst/>
          </a:prstGeom>
        </p:spPr>
      </p:pic>
    </p:spTree>
    <p:extLst>
      <p:ext uri="{BB962C8B-B14F-4D97-AF65-F5344CB8AC3E}">
        <p14:creationId xmlns:p14="http://schemas.microsoft.com/office/powerpoint/2010/main" val="130442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engineered wood products</a:t>
            </a:r>
          </a:p>
        </p:txBody>
      </p:sp>
      <p:sp>
        <p:nvSpPr>
          <p:cNvPr id="3" name="Text Placeholder 2"/>
          <p:cNvSpPr>
            <a:spLocks noGrp="1"/>
          </p:cNvSpPr>
          <p:nvPr>
            <p:ph type="body" sz="quarter" idx="12"/>
          </p:nvPr>
        </p:nvSpPr>
        <p:spPr>
          <a:xfrm>
            <a:off x="523854" y="1560463"/>
            <a:ext cx="11079268" cy="2954387"/>
          </a:xfrm>
        </p:spPr>
        <p:txBody>
          <a:bodyPr/>
          <a:lstStyle/>
          <a:p>
            <a:pPr marL="465138" indent="-457200">
              <a:spcBef>
                <a:spcPts val="0"/>
              </a:spcBef>
              <a:spcAft>
                <a:spcPts val="0"/>
              </a:spcAft>
              <a:buFont typeface="Arial" panose="020B0604020202020204" pitchFamily="34" charset="0"/>
              <a:buChar char="•"/>
            </a:pPr>
            <a:r>
              <a:rPr lang="en-US" sz="2800" dirty="0"/>
              <a:t>For the sake of definition here, engineered wood products are structural components or assemblies that are offered as alternatives to solid sawn lumber</a:t>
            </a:r>
          </a:p>
          <a:p>
            <a:pPr marL="914400" lvl="5" indent="-457200">
              <a:spcBef>
                <a:spcPts val="0"/>
              </a:spcBef>
              <a:buFont typeface="Arial" panose="020B0604020202020204" pitchFamily="34" charset="0"/>
              <a:buChar char="•"/>
            </a:pPr>
            <a:r>
              <a:rPr lang="en-US" sz="2400" dirty="0"/>
              <a:t>Structural composite lumber</a:t>
            </a:r>
          </a:p>
          <a:p>
            <a:pPr marL="914400" lvl="5" indent="-457200">
              <a:spcBef>
                <a:spcPts val="0"/>
              </a:spcBef>
              <a:buFont typeface="Arial" panose="020B0604020202020204" pitchFamily="34" charset="0"/>
              <a:buChar char="•"/>
            </a:pPr>
            <a:r>
              <a:rPr lang="en-US" sz="2400" dirty="0"/>
              <a:t>I-joists</a:t>
            </a:r>
          </a:p>
          <a:p>
            <a:pPr marL="914400" lvl="5" indent="-457200">
              <a:spcBef>
                <a:spcPts val="0"/>
              </a:spcBef>
              <a:buFont typeface="Arial" panose="020B0604020202020204" pitchFamily="34" charset="0"/>
              <a:buChar char="•"/>
            </a:pPr>
            <a:r>
              <a:rPr lang="en-US" sz="2400" dirty="0"/>
              <a:t>Wood trusses</a:t>
            </a:r>
            <a:endParaRPr lang="en-US" sz="3200" dirty="0"/>
          </a:p>
        </p:txBody>
      </p:sp>
      <p:pic>
        <p:nvPicPr>
          <p:cNvPr id="4" name="Picture 3">
            <a:extLst>
              <a:ext uri="{FF2B5EF4-FFF2-40B4-BE49-F238E27FC236}">
                <a16:creationId xmlns:a16="http://schemas.microsoft.com/office/drawing/2014/main" id="{CB6EAFFF-09A7-4D99-8124-0BEC70266208}"/>
              </a:ext>
            </a:extLst>
          </p:cNvPr>
          <p:cNvPicPr>
            <a:picLocks noChangeAspect="1"/>
          </p:cNvPicPr>
          <p:nvPr/>
        </p:nvPicPr>
        <p:blipFill>
          <a:blip r:embed="rId3"/>
          <a:stretch>
            <a:fillRect/>
          </a:stretch>
        </p:blipFill>
        <p:spPr>
          <a:xfrm>
            <a:off x="5503655" y="3806897"/>
            <a:ext cx="6977292" cy="4691398"/>
          </a:xfrm>
          <a:prstGeom prst="rect">
            <a:avLst/>
          </a:prstGeom>
        </p:spPr>
      </p:pic>
      <p:sp>
        <p:nvSpPr>
          <p:cNvPr id="7" name="TextBox 6">
            <a:extLst>
              <a:ext uri="{FF2B5EF4-FFF2-40B4-BE49-F238E27FC236}">
                <a16:creationId xmlns:a16="http://schemas.microsoft.com/office/drawing/2014/main" id="{6495F446-2B82-4745-8AE7-20B68E3D0CC6}"/>
              </a:ext>
            </a:extLst>
          </p:cNvPr>
          <p:cNvSpPr txBox="1"/>
          <p:nvPr/>
        </p:nvSpPr>
        <p:spPr>
          <a:xfrm>
            <a:off x="503029" y="6087633"/>
            <a:ext cx="5000625"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000" dirty="0">
                <a:solidFill>
                  <a:srgbClr val="000000"/>
                </a:solidFill>
              </a:rPr>
              <a:t>I-joist roof rafters, supported in metal </a:t>
            </a:r>
          </a:p>
          <a:p>
            <a:pPr defTabSz="584200" rtl="0" latinLnBrk="1" hangingPunct="0"/>
            <a:r>
              <a:rPr lang="en-US" sz="2000" dirty="0">
                <a:solidFill>
                  <a:srgbClr val="000000"/>
                </a:solidFill>
              </a:rPr>
              <a:t>hangers, frame into an LVL ridge beam. </a:t>
            </a:r>
          </a:p>
          <a:p>
            <a:pPr defTabSz="584200" rtl="0" latinLnBrk="1" hangingPunct="0"/>
            <a:r>
              <a:rPr lang="en-US" sz="2000" dirty="0">
                <a:solidFill>
                  <a:srgbClr val="000000"/>
                </a:solidFill>
              </a:rPr>
              <a:t>The ridge metal-joists are supported in </a:t>
            </a:r>
          </a:p>
          <a:p>
            <a:pPr defTabSz="584200" rtl="0" latinLnBrk="1" hangingPunct="0"/>
            <a:r>
              <a:rPr lang="en-US" sz="2000" dirty="0">
                <a:solidFill>
                  <a:srgbClr val="000000"/>
                </a:solidFill>
              </a:rPr>
              <a:t>metal hangers.</a:t>
            </a:r>
            <a:endParaRPr kumimoji="0" lang="en-US" sz="20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537877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Manufacture of engineered wood products</a:t>
            </a:r>
          </a:p>
        </p:txBody>
      </p:sp>
      <p:sp>
        <p:nvSpPr>
          <p:cNvPr id="4" name="TextBox 3">
            <a:extLst>
              <a:ext uri="{FF2B5EF4-FFF2-40B4-BE49-F238E27FC236}">
                <a16:creationId xmlns:a16="http://schemas.microsoft.com/office/drawing/2014/main" id="{4414D5BC-A241-4CB8-B78B-4C78D41AC674}"/>
              </a:ext>
            </a:extLst>
          </p:cNvPr>
          <p:cNvSpPr txBox="1"/>
          <p:nvPr/>
        </p:nvSpPr>
        <p:spPr>
          <a:xfrm>
            <a:off x="564957" y="1757997"/>
            <a:ext cx="10455215"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rtl="0" latinLnBrk="1" hangingPunct="0"/>
            <a:r>
              <a:rPr lang="en-US" sz="3200" dirty="0">
                <a:solidFill>
                  <a:srgbClr val="000000"/>
                </a:solidFill>
              </a:rPr>
              <a:t>There are three primary manufacturing methods to </a:t>
            </a:r>
          </a:p>
          <a:p>
            <a:pPr algn="l" defTabSz="584200" rtl="0" latinLnBrk="1" hangingPunct="0"/>
            <a:r>
              <a:rPr lang="en-US" sz="3200" dirty="0">
                <a:solidFill>
                  <a:srgbClr val="000000"/>
                </a:solidFill>
              </a:rPr>
              <a:t>dismantle a log and reassemble it into an engineered </a:t>
            </a:r>
          </a:p>
          <a:p>
            <a:pPr algn="l" defTabSz="584200" rtl="0" latinLnBrk="1" hangingPunct="0"/>
            <a:r>
              <a:rPr lang="en-US" sz="3200" dirty="0">
                <a:solidFill>
                  <a:srgbClr val="000000"/>
                </a:solidFill>
              </a:rPr>
              <a:t>wood product</a:t>
            </a:r>
          </a:p>
          <a:p>
            <a:pPr marL="457200" indent="-457200" algn="l" defTabSz="584200" rtl="0" latinLnBrk="1" hangingPunct="0">
              <a:buFont typeface="Arial" panose="020B0604020202020204" pitchFamily="34" charset="0"/>
              <a:buChar char="•"/>
            </a:pPr>
            <a:r>
              <a:rPr lang="en-US" sz="2800" dirty="0">
                <a:solidFill>
                  <a:srgbClr val="000000"/>
                </a:solidFill>
              </a:rPr>
              <a:t>stranding </a:t>
            </a:r>
          </a:p>
          <a:p>
            <a:pPr marL="457200" indent="-457200" algn="l" defTabSz="584200" rtl="0" latinLnBrk="1" hangingPunct="0">
              <a:buFont typeface="Arial" panose="020B0604020202020204" pitchFamily="34" charset="0"/>
              <a:buChar char="•"/>
            </a:pPr>
            <a:r>
              <a:rPr lang="en-US" sz="2800" dirty="0">
                <a:solidFill>
                  <a:srgbClr val="000000"/>
                </a:solidFill>
              </a:rPr>
              <a:t>peeling</a:t>
            </a:r>
          </a:p>
          <a:p>
            <a:pPr marL="457200" indent="-457200" algn="l" defTabSz="584200" rtl="0" latinLnBrk="1" hangingPunct="0">
              <a:buFont typeface="Arial" panose="020B0604020202020204" pitchFamily="34" charset="0"/>
              <a:buChar char="•"/>
            </a:pPr>
            <a:r>
              <a:rPr lang="en-US" sz="2800" dirty="0">
                <a:solidFill>
                  <a:srgbClr val="000000"/>
                </a:solidFill>
              </a:rPr>
              <a:t>sawing</a:t>
            </a:r>
            <a:endParaRPr kumimoji="0" lang="en-US" sz="3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6" name="Picture 5">
            <a:extLst>
              <a:ext uri="{FF2B5EF4-FFF2-40B4-BE49-F238E27FC236}">
                <a16:creationId xmlns:a16="http://schemas.microsoft.com/office/drawing/2014/main" id="{CBB1DD47-1D54-43C2-A48C-467ED6500B10}"/>
              </a:ext>
            </a:extLst>
          </p:cNvPr>
          <p:cNvPicPr>
            <a:picLocks noChangeAspect="1"/>
          </p:cNvPicPr>
          <p:nvPr/>
        </p:nvPicPr>
        <p:blipFill>
          <a:blip r:embed="rId2"/>
          <a:stretch>
            <a:fillRect/>
          </a:stretch>
        </p:blipFill>
        <p:spPr>
          <a:xfrm>
            <a:off x="3581400" y="2803001"/>
            <a:ext cx="8581126" cy="6179074"/>
          </a:xfrm>
          <a:prstGeom prst="rect">
            <a:avLst/>
          </a:prstGeom>
        </p:spPr>
      </p:pic>
    </p:spTree>
    <p:extLst>
      <p:ext uri="{BB962C8B-B14F-4D97-AF65-F5344CB8AC3E}">
        <p14:creationId xmlns:p14="http://schemas.microsoft.com/office/powerpoint/2010/main" val="311390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Stranding</a:t>
            </a:r>
          </a:p>
        </p:txBody>
      </p:sp>
      <p:sp>
        <p:nvSpPr>
          <p:cNvPr id="4" name="TextBox 3">
            <a:extLst>
              <a:ext uri="{FF2B5EF4-FFF2-40B4-BE49-F238E27FC236}">
                <a16:creationId xmlns:a16="http://schemas.microsoft.com/office/drawing/2014/main" id="{70902BDB-1A10-4E2F-A5B8-77235A8FFF6D}"/>
              </a:ext>
            </a:extLst>
          </p:cNvPr>
          <p:cNvSpPr txBox="1"/>
          <p:nvPr/>
        </p:nvSpPr>
        <p:spPr>
          <a:xfrm>
            <a:off x="520700" y="1503716"/>
            <a:ext cx="10728145" cy="35496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defTabSz="584200" rtl="0" latinLnBrk="1" hangingPunct="0">
              <a:buFont typeface="Arial" panose="020B0604020202020204" pitchFamily="34" charset="0"/>
              <a:buChar char="•"/>
            </a:pPr>
            <a:r>
              <a:rPr lang="en-US" sz="2800" dirty="0"/>
              <a:t>Stranding</a:t>
            </a:r>
            <a:r>
              <a:rPr lang="en-US" dirty="0"/>
              <a:t> </a:t>
            </a:r>
          </a:p>
          <a:p>
            <a:pPr marL="685800" indent="-342900" algn="l" defTabSz="584200" rtl="0" latinLnBrk="1" hangingPunct="0">
              <a:buFont typeface="Arial" panose="020B0604020202020204" pitchFamily="34" charset="0"/>
              <a:buChar char="•"/>
            </a:pPr>
            <a:r>
              <a:rPr lang="en-US" dirty="0"/>
              <a:t>3-inch to 12-inch slices</a:t>
            </a:r>
          </a:p>
          <a:p>
            <a:pPr marL="685800" indent="-342900" algn="l" defTabSz="584200" rtl="0" latinLnBrk="1" hangingPunct="0">
              <a:buFont typeface="Arial" panose="020B0604020202020204" pitchFamily="34" charset="0"/>
              <a:buChar char="•"/>
            </a:pPr>
            <a:r>
              <a:rPr lang="en-US" dirty="0"/>
              <a:t>similar to grating a block of cheese</a:t>
            </a:r>
          </a:p>
          <a:p>
            <a:pPr marL="342900" indent="-342900" algn="l" defTabSz="584200" rtl="0" latinLnBrk="1" hangingPunct="0">
              <a:buFont typeface="Arial" panose="020B0604020202020204" pitchFamily="34" charset="0"/>
              <a:buChar char="•"/>
            </a:pPr>
            <a:r>
              <a:rPr lang="en-US" sz="2800" dirty="0"/>
              <a:t>Strands dried in large rotary drum</a:t>
            </a:r>
          </a:p>
          <a:p>
            <a:pPr marL="342900" indent="-342900" algn="l" defTabSz="584200" rtl="0" latinLnBrk="1" hangingPunct="0">
              <a:buFont typeface="Arial" panose="020B0604020202020204" pitchFamily="34" charset="0"/>
              <a:buChar char="•"/>
            </a:pPr>
            <a:r>
              <a:rPr lang="en-US" sz="2800" dirty="0"/>
              <a:t>Adhesive applied</a:t>
            </a:r>
          </a:p>
          <a:p>
            <a:pPr marL="342900" indent="-342900" algn="l" defTabSz="584200" rtl="0" latinLnBrk="1" hangingPunct="0">
              <a:buFont typeface="Arial" panose="020B0604020202020204" pitchFamily="34" charset="0"/>
              <a:buChar char="•"/>
            </a:pPr>
            <a:r>
              <a:rPr lang="en-US" sz="2800" dirty="0"/>
              <a:t>Strands dropped into forming bin</a:t>
            </a:r>
          </a:p>
          <a:p>
            <a:pPr marL="342900" indent="-342900" algn="l" defTabSz="584200" rtl="0" latinLnBrk="1" hangingPunct="0">
              <a:buFont typeface="Arial" panose="020B0604020202020204" pitchFamily="34" charset="0"/>
              <a:buChar char="•"/>
            </a:pPr>
            <a:r>
              <a:rPr lang="en-US" sz="2800" dirty="0"/>
              <a:t>Pressed together </a:t>
            </a:r>
          </a:p>
          <a:p>
            <a:pPr marL="685800" indent="-342900" algn="l" defTabSz="584200" rtl="0" latinLnBrk="1" hangingPunct="0">
              <a:buFont typeface="Arial" panose="020B0604020202020204" pitchFamily="34" charset="0"/>
              <a:buChar char="•"/>
            </a:pPr>
            <a:r>
              <a:rPr lang="en-US" dirty="0"/>
              <a:t>thin and flat sheets like plywood</a:t>
            </a:r>
          </a:p>
          <a:p>
            <a:pPr marL="685800" indent="-342900" algn="l" defTabSz="584200" rtl="0" latinLnBrk="1" hangingPunct="0">
              <a:buFont typeface="Arial" panose="020B0604020202020204" pitchFamily="34" charset="0"/>
              <a:buChar char="•"/>
            </a:pPr>
            <a:r>
              <a:rPr lang="en-US" dirty="0"/>
              <a:t>long and wide like sawn lumber</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56B911E0-558A-42FF-8A4F-9850B1F01E0A}"/>
              </a:ext>
            </a:extLst>
          </p:cNvPr>
          <p:cNvPicPr>
            <a:picLocks noChangeAspect="1"/>
          </p:cNvPicPr>
          <p:nvPr/>
        </p:nvPicPr>
        <p:blipFill>
          <a:blip r:embed="rId3"/>
          <a:stretch>
            <a:fillRect/>
          </a:stretch>
        </p:blipFill>
        <p:spPr>
          <a:xfrm>
            <a:off x="6907032" y="2945750"/>
            <a:ext cx="5132568" cy="5180333"/>
          </a:xfrm>
          <a:prstGeom prst="rect">
            <a:avLst/>
          </a:prstGeom>
        </p:spPr>
      </p:pic>
    </p:spTree>
    <p:extLst>
      <p:ext uri="{BB962C8B-B14F-4D97-AF65-F5344CB8AC3E}">
        <p14:creationId xmlns:p14="http://schemas.microsoft.com/office/powerpoint/2010/main" val="44557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670B2-80A4-458C-AD9C-03D3B684F924}"/>
              </a:ext>
            </a:extLst>
          </p:cNvPr>
          <p:cNvPicPr>
            <a:picLocks noChangeAspect="1"/>
          </p:cNvPicPr>
          <p:nvPr/>
        </p:nvPicPr>
        <p:blipFill>
          <a:blip r:embed="rId3"/>
          <a:stretch>
            <a:fillRect/>
          </a:stretch>
        </p:blipFill>
        <p:spPr>
          <a:xfrm>
            <a:off x="6876566" y="4180653"/>
            <a:ext cx="5211557" cy="4750018"/>
          </a:xfrm>
          <a:prstGeom prst="rect">
            <a:avLst/>
          </a:prstGeom>
        </p:spPr>
      </p:pic>
      <p:sp>
        <p:nvSpPr>
          <p:cNvPr id="2" name="Title 1"/>
          <p:cNvSpPr>
            <a:spLocks noGrp="1"/>
          </p:cNvSpPr>
          <p:nvPr>
            <p:ph type="title"/>
          </p:nvPr>
        </p:nvSpPr>
        <p:spPr/>
        <p:txBody>
          <a:bodyPr/>
          <a:lstStyle/>
          <a:p>
            <a:r>
              <a:rPr lang="en-US" dirty="0"/>
              <a:t>Rotary Peel</a:t>
            </a:r>
          </a:p>
        </p:txBody>
      </p:sp>
      <p:sp>
        <p:nvSpPr>
          <p:cNvPr id="4" name="TextBox 3">
            <a:extLst>
              <a:ext uri="{FF2B5EF4-FFF2-40B4-BE49-F238E27FC236}">
                <a16:creationId xmlns:a16="http://schemas.microsoft.com/office/drawing/2014/main" id="{70902BDB-1A10-4E2F-A5B8-77235A8FFF6D}"/>
              </a:ext>
            </a:extLst>
          </p:cNvPr>
          <p:cNvSpPr txBox="1"/>
          <p:nvPr/>
        </p:nvSpPr>
        <p:spPr>
          <a:xfrm>
            <a:off x="454851" y="1436952"/>
            <a:ext cx="7480300" cy="47500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defTabSz="584200" rtl="0" latinLnBrk="1" hangingPunct="0">
              <a:buFont typeface="Arial" panose="020B0604020202020204" pitchFamily="34" charset="0"/>
              <a:buChar char="•"/>
            </a:pPr>
            <a:r>
              <a:rPr lang="en-US" sz="2800" dirty="0">
                <a:solidFill>
                  <a:srgbClr val="000000"/>
                </a:solidFill>
              </a:rPr>
              <a:t>Rotary peeling involves placing a long knife parallel to the outside edge of a spinning log</a:t>
            </a:r>
          </a:p>
          <a:p>
            <a:pPr marL="342900" indent="-342900" algn="l" defTabSz="584200" rtl="0" latinLnBrk="1" hangingPunct="0">
              <a:buFont typeface="Arial" panose="020B0604020202020204" pitchFamily="34" charset="0"/>
              <a:buChar char="•"/>
            </a:pPr>
            <a:endParaRPr lang="en-US" sz="2800" dirty="0">
              <a:solidFill>
                <a:srgbClr val="000000"/>
              </a:solidFill>
            </a:endParaRPr>
          </a:p>
          <a:p>
            <a:pPr marL="342900" indent="-342900" algn="l" defTabSz="584200" rtl="0" latinLnBrk="1" hangingPunct="0">
              <a:buFont typeface="Arial" panose="020B0604020202020204" pitchFamily="34" charset="0"/>
              <a:buChar char="•"/>
            </a:pPr>
            <a:r>
              <a:rPr lang="en-US" sz="2800" dirty="0">
                <a:solidFill>
                  <a:srgbClr val="000000"/>
                </a:solidFill>
              </a:rPr>
              <a:t>The knife peels slices off the log like paper  towels off a roll</a:t>
            </a:r>
          </a:p>
          <a:p>
            <a:pPr marL="342900" indent="-342900" algn="l" defTabSz="584200" rtl="0" latinLnBrk="1" hangingPunct="0">
              <a:buFont typeface="Arial" panose="020B0604020202020204" pitchFamily="34" charset="0"/>
              <a:buChar char="•"/>
            </a:pPr>
            <a:endParaRPr lang="en-US" sz="2800" dirty="0">
              <a:solidFill>
                <a:srgbClr val="000000"/>
              </a:solidFill>
            </a:endParaRPr>
          </a:p>
          <a:p>
            <a:pPr marL="342900" indent="-342900" algn="l" defTabSz="584200" rtl="0" latinLnBrk="1" hangingPunct="0">
              <a:buFont typeface="Arial" panose="020B0604020202020204" pitchFamily="34" charset="0"/>
              <a:buChar char="•"/>
            </a:pPr>
            <a:r>
              <a:rPr lang="en-US" sz="2800" dirty="0">
                <a:solidFill>
                  <a:srgbClr val="000000"/>
                </a:solidFill>
              </a:rPr>
              <a:t>The wood slices are then clipped into individual sheets (called veneer), which are dried, glued, and pressed together to form the     product </a:t>
            </a:r>
          </a:p>
          <a:p>
            <a:pPr marL="342900" indent="-342900" algn="l" defTabSz="584200" rtl="0" latinLnBrk="1" hangingPunct="0">
              <a:buFont typeface="Arial" panose="020B0604020202020204" pitchFamily="34" charset="0"/>
              <a:buChar char="•"/>
            </a:pPr>
            <a:endParaRPr lang="en-US" sz="2200" dirty="0">
              <a:solidFill>
                <a:srgbClr val="000000"/>
              </a:solidFill>
            </a:endParaRPr>
          </a:p>
        </p:txBody>
      </p:sp>
    </p:spTree>
    <p:extLst>
      <p:ext uri="{BB962C8B-B14F-4D97-AF65-F5344CB8AC3E}">
        <p14:creationId xmlns:p14="http://schemas.microsoft.com/office/powerpoint/2010/main" val="3109132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a:t>Purpose of this guide</a:t>
            </a:r>
          </a:p>
        </p:txBody>
      </p:sp>
      <p:sp>
        <p:nvSpPr>
          <p:cNvPr id="7" name="Text Placeholder 6"/>
          <p:cNvSpPr>
            <a:spLocks noGrp="1"/>
          </p:cNvSpPr>
          <p:nvPr>
            <p:ph type="body" sz="quarter" idx="12"/>
          </p:nvPr>
        </p:nvSpPr>
        <p:spPr/>
        <p:txBody>
          <a:bodyPr/>
          <a:lstStyle/>
          <a:p>
            <a:pPr rtl="0"/>
            <a:r>
              <a:rPr lang="en-US" dirty="0"/>
              <a:t>This guide reviews the history and development of engineered wood products in the marketplace and provides definitions that enable a fire service instructor to identify these lightweight products as they are used in building construction.</a:t>
            </a:r>
          </a:p>
        </p:txBody>
      </p:sp>
      <p:pic>
        <p:nvPicPr>
          <p:cNvPr id="8" name="Picture Placeholder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626087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Sawing</a:t>
            </a:r>
          </a:p>
        </p:txBody>
      </p:sp>
      <p:sp>
        <p:nvSpPr>
          <p:cNvPr id="4" name="TextBox 3">
            <a:extLst>
              <a:ext uri="{FF2B5EF4-FFF2-40B4-BE49-F238E27FC236}">
                <a16:creationId xmlns:a16="http://schemas.microsoft.com/office/drawing/2014/main" id="{70902BDB-1A10-4E2F-A5B8-77235A8FFF6D}"/>
              </a:ext>
            </a:extLst>
          </p:cNvPr>
          <p:cNvSpPr txBox="1"/>
          <p:nvPr/>
        </p:nvSpPr>
        <p:spPr>
          <a:xfrm>
            <a:off x="520700" y="1701473"/>
            <a:ext cx="11957050" cy="22570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defTabSz="584200" rtl="0" latinLnBrk="1" hangingPunct="0">
              <a:buFont typeface="Arial" panose="020B0604020202020204" pitchFamily="34" charset="0"/>
              <a:buChar char="•"/>
            </a:pPr>
            <a:r>
              <a:rPr lang="en-US" sz="2800" dirty="0">
                <a:solidFill>
                  <a:srgbClr val="000000"/>
                </a:solidFill>
              </a:rPr>
              <a:t>Sawing involves cutting a log into common rectangular sections, such </a:t>
            </a:r>
          </a:p>
          <a:p>
            <a:pPr algn="l" defTabSz="584200" rtl="0" latinLnBrk="1" hangingPunct="0"/>
            <a:r>
              <a:rPr lang="en-US" sz="2800" dirty="0">
                <a:solidFill>
                  <a:srgbClr val="000000"/>
                </a:solidFill>
              </a:rPr>
              <a:t>   as 2x3 or 2x4</a:t>
            </a:r>
          </a:p>
          <a:p>
            <a:pPr algn="l" defTabSz="584200" rtl="0" latinLnBrk="1" hangingPunct="0"/>
            <a:endParaRPr lang="en-US" sz="2800" dirty="0">
              <a:solidFill>
                <a:srgbClr val="000000"/>
              </a:solidFill>
            </a:endParaRPr>
          </a:p>
          <a:p>
            <a:pPr marL="342900" indent="-342900" algn="l" defTabSz="584200" rtl="0" latinLnBrk="1" hangingPunct="0">
              <a:buFont typeface="Arial" panose="020B0604020202020204" pitchFamily="34" charset="0"/>
              <a:buChar char="•"/>
            </a:pPr>
            <a:r>
              <a:rPr lang="en-US" sz="2800" dirty="0">
                <a:solidFill>
                  <a:srgbClr val="000000"/>
                </a:solidFill>
              </a:rPr>
              <a:t>The lumber is dried and cut to length before assembly as an engineered wood product, such as trusses or I-joist flanges</a:t>
            </a:r>
            <a:endParaRPr lang="en-US" sz="2200" dirty="0">
              <a:solidFill>
                <a:srgbClr val="000000"/>
              </a:solidFill>
            </a:endParaRPr>
          </a:p>
        </p:txBody>
      </p:sp>
      <p:pic>
        <p:nvPicPr>
          <p:cNvPr id="5" name="Picture 4">
            <a:extLst>
              <a:ext uri="{FF2B5EF4-FFF2-40B4-BE49-F238E27FC236}">
                <a16:creationId xmlns:a16="http://schemas.microsoft.com/office/drawing/2014/main" id="{3BC8D3CE-3881-4E4D-8596-1B89149789C1}"/>
              </a:ext>
            </a:extLst>
          </p:cNvPr>
          <p:cNvPicPr>
            <a:picLocks noChangeAspect="1"/>
          </p:cNvPicPr>
          <p:nvPr/>
        </p:nvPicPr>
        <p:blipFill>
          <a:blip r:embed="rId3"/>
          <a:stretch>
            <a:fillRect/>
          </a:stretch>
        </p:blipFill>
        <p:spPr>
          <a:xfrm>
            <a:off x="6848804" y="4652148"/>
            <a:ext cx="5000625" cy="3752850"/>
          </a:xfrm>
          <a:prstGeom prst="rect">
            <a:avLst/>
          </a:prstGeom>
        </p:spPr>
      </p:pic>
      <p:pic>
        <p:nvPicPr>
          <p:cNvPr id="7" name="Picture 6">
            <a:extLst>
              <a:ext uri="{FF2B5EF4-FFF2-40B4-BE49-F238E27FC236}">
                <a16:creationId xmlns:a16="http://schemas.microsoft.com/office/drawing/2014/main" id="{BD6D9B22-B566-42A9-8628-9435F054856A}"/>
              </a:ext>
            </a:extLst>
          </p:cNvPr>
          <p:cNvPicPr>
            <a:picLocks noChangeAspect="1"/>
          </p:cNvPicPr>
          <p:nvPr/>
        </p:nvPicPr>
        <p:blipFill>
          <a:blip r:embed="rId4"/>
          <a:stretch>
            <a:fillRect/>
          </a:stretch>
        </p:blipFill>
        <p:spPr>
          <a:xfrm>
            <a:off x="1155371" y="4876799"/>
            <a:ext cx="4503557" cy="3175327"/>
          </a:xfrm>
          <a:prstGeom prst="rect">
            <a:avLst/>
          </a:prstGeom>
        </p:spPr>
      </p:pic>
    </p:spTree>
    <p:extLst>
      <p:ext uri="{BB962C8B-B14F-4D97-AF65-F5344CB8AC3E}">
        <p14:creationId xmlns:p14="http://schemas.microsoft.com/office/powerpoint/2010/main" val="3165569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Strand products</a:t>
            </a:r>
          </a:p>
        </p:txBody>
      </p:sp>
      <p:sp>
        <p:nvSpPr>
          <p:cNvPr id="3" name="TextBox 2">
            <a:extLst>
              <a:ext uri="{FF2B5EF4-FFF2-40B4-BE49-F238E27FC236}">
                <a16:creationId xmlns:a16="http://schemas.microsoft.com/office/drawing/2014/main" id="{44EA0EC8-319D-4831-90E7-FFA84F705CF3}"/>
              </a:ext>
            </a:extLst>
          </p:cNvPr>
          <p:cNvSpPr txBox="1"/>
          <p:nvPr/>
        </p:nvSpPr>
        <p:spPr>
          <a:xfrm>
            <a:off x="454851" y="1941319"/>
            <a:ext cx="10765766" cy="23801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rtl="0" latinLnBrk="1" hangingPunct="0"/>
            <a:r>
              <a:rPr lang="en-US" sz="3200" dirty="0">
                <a:solidFill>
                  <a:srgbClr val="000000"/>
                </a:solidFill>
              </a:rPr>
              <a:t>There are three primary types of wood products </a:t>
            </a:r>
          </a:p>
          <a:p>
            <a:pPr algn="l" defTabSz="584200" rtl="0" latinLnBrk="1" hangingPunct="0"/>
            <a:r>
              <a:rPr lang="en-US" sz="3200" dirty="0">
                <a:solidFill>
                  <a:srgbClr val="000000"/>
                </a:solidFill>
              </a:rPr>
              <a:t>manufactured from strands</a:t>
            </a:r>
          </a:p>
          <a:p>
            <a:pPr marL="457200" indent="-457200" algn="l" defTabSz="584200" rtl="0" latinLnBrk="1" hangingPunct="0">
              <a:buFont typeface="Arial" panose="020B0604020202020204" pitchFamily="34" charset="0"/>
              <a:buChar char="•"/>
            </a:pPr>
            <a:r>
              <a:rPr lang="en-US" sz="2800" dirty="0">
                <a:solidFill>
                  <a:srgbClr val="000000"/>
                </a:solidFill>
              </a:rPr>
              <a:t>Oriented strand board (OSB)</a:t>
            </a:r>
          </a:p>
          <a:p>
            <a:pPr marL="457200" indent="-457200" algn="l" defTabSz="584200" rtl="0" latinLnBrk="1" hangingPunct="0">
              <a:buFont typeface="Arial" panose="020B0604020202020204" pitchFamily="34" charset="0"/>
              <a:buChar char="•"/>
            </a:pPr>
            <a:r>
              <a:rPr lang="en-US" sz="2800" dirty="0">
                <a:solidFill>
                  <a:srgbClr val="000000"/>
                </a:solidFill>
              </a:rPr>
              <a:t>Laminated strand lumber (LSL)</a:t>
            </a:r>
          </a:p>
          <a:p>
            <a:pPr marL="457200" indent="-457200" algn="l" defTabSz="584200" rtl="0" latinLnBrk="1" hangingPunct="0">
              <a:buFont typeface="Arial" panose="020B0604020202020204" pitchFamily="34" charset="0"/>
              <a:buChar char="•"/>
            </a:pPr>
            <a:r>
              <a:rPr lang="en-US" sz="2800" dirty="0">
                <a:solidFill>
                  <a:srgbClr val="000000"/>
                </a:solidFill>
              </a:rPr>
              <a:t>Oriented strand lumber (OSL)</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C4205163-0D78-4994-8158-951712C0B8DE}"/>
              </a:ext>
            </a:extLst>
          </p:cNvPr>
          <p:cNvPicPr>
            <a:picLocks noChangeAspect="1"/>
          </p:cNvPicPr>
          <p:nvPr/>
        </p:nvPicPr>
        <p:blipFill>
          <a:blip r:embed="rId2"/>
          <a:stretch>
            <a:fillRect/>
          </a:stretch>
        </p:blipFill>
        <p:spPr>
          <a:xfrm>
            <a:off x="6897122" y="2792834"/>
            <a:ext cx="5366015" cy="4027066"/>
          </a:xfrm>
          <a:prstGeom prst="rect">
            <a:avLst/>
          </a:prstGeom>
        </p:spPr>
      </p:pic>
      <p:pic>
        <p:nvPicPr>
          <p:cNvPr id="5" name="Picture 4">
            <a:extLst>
              <a:ext uri="{FF2B5EF4-FFF2-40B4-BE49-F238E27FC236}">
                <a16:creationId xmlns:a16="http://schemas.microsoft.com/office/drawing/2014/main" id="{24E562A3-6F04-4AFE-946C-49A7F0658E60}"/>
              </a:ext>
            </a:extLst>
          </p:cNvPr>
          <p:cNvPicPr>
            <a:picLocks noChangeAspect="1"/>
          </p:cNvPicPr>
          <p:nvPr/>
        </p:nvPicPr>
        <p:blipFill>
          <a:blip r:embed="rId3"/>
          <a:stretch>
            <a:fillRect/>
          </a:stretch>
        </p:blipFill>
        <p:spPr>
          <a:xfrm>
            <a:off x="1136385" y="5129366"/>
            <a:ext cx="5366015" cy="3466807"/>
          </a:xfrm>
          <a:prstGeom prst="rect">
            <a:avLst/>
          </a:prstGeom>
        </p:spPr>
      </p:pic>
    </p:spTree>
    <p:extLst>
      <p:ext uri="{BB962C8B-B14F-4D97-AF65-F5344CB8AC3E}">
        <p14:creationId xmlns:p14="http://schemas.microsoft.com/office/powerpoint/2010/main" val="161265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Strand products – OSB</a:t>
            </a:r>
          </a:p>
        </p:txBody>
      </p:sp>
      <p:sp>
        <p:nvSpPr>
          <p:cNvPr id="3" name="TextBox 2">
            <a:extLst>
              <a:ext uri="{FF2B5EF4-FFF2-40B4-BE49-F238E27FC236}">
                <a16:creationId xmlns:a16="http://schemas.microsoft.com/office/drawing/2014/main" id="{44EA0EC8-319D-4831-90E7-FFA84F705CF3}"/>
              </a:ext>
            </a:extLst>
          </p:cNvPr>
          <p:cNvSpPr txBox="1"/>
          <p:nvPr/>
        </p:nvSpPr>
        <p:spPr>
          <a:xfrm>
            <a:off x="454851" y="1867187"/>
            <a:ext cx="9825488" cy="35496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defTabSz="584200" rtl="0" latinLnBrk="1" hangingPunct="0">
              <a:buFont typeface="Arial" panose="020B0604020202020204" pitchFamily="34" charset="0"/>
              <a:buChar char="•"/>
            </a:pPr>
            <a:r>
              <a:rPr lang="en-US" sz="3200" dirty="0">
                <a:solidFill>
                  <a:srgbClr val="000000"/>
                </a:solidFill>
              </a:rPr>
              <a:t>OSB most often is used as panels and as a lumber substitute</a:t>
            </a:r>
          </a:p>
          <a:p>
            <a:pPr marL="457200" indent="-457200" algn="l" defTabSz="584200" rtl="0" latinLnBrk="1" hangingPunct="0">
              <a:buFont typeface="Arial" panose="020B0604020202020204" pitchFamily="34" charset="0"/>
              <a:buChar char="•"/>
            </a:pPr>
            <a:endParaRPr lang="en-US" sz="3200" dirty="0">
              <a:solidFill>
                <a:srgbClr val="000000"/>
              </a:solidFill>
            </a:endParaRPr>
          </a:p>
          <a:p>
            <a:pPr marL="457200" indent="-457200" algn="l" defTabSz="584200" rtl="0" latinLnBrk="1" hangingPunct="0">
              <a:buFont typeface="Arial" panose="020B0604020202020204" pitchFamily="34" charset="0"/>
              <a:buChar char="•"/>
            </a:pPr>
            <a:r>
              <a:rPr lang="en-US" sz="3200" dirty="0">
                <a:solidFill>
                  <a:srgbClr val="000000"/>
                </a:solidFill>
              </a:rPr>
              <a:t>OSB is formed by alternating the layers of strands perpendicular to the previous layer, which provides bending support in two directions</a:t>
            </a:r>
          </a:p>
          <a:p>
            <a:pPr marL="457200" indent="-457200" algn="l" defTabSz="584200" rtl="0" latinLnBrk="1" hangingPunct="0">
              <a:buFont typeface="Arial" panose="020B0604020202020204" pitchFamily="34" charset="0"/>
              <a:buChar char="•"/>
            </a:pPr>
            <a:endParaRPr lang="en-US" sz="3200" dirty="0">
              <a:solidFill>
                <a:srgbClr val="000000"/>
              </a:solidFill>
            </a:endParaRPr>
          </a:p>
        </p:txBody>
      </p:sp>
      <p:pic>
        <p:nvPicPr>
          <p:cNvPr id="6" name="Picture 5">
            <a:extLst>
              <a:ext uri="{FF2B5EF4-FFF2-40B4-BE49-F238E27FC236}">
                <a16:creationId xmlns:a16="http://schemas.microsoft.com/office/drawing/2014/main" id="{29175C05-7428-445E-ABB9-BE268272A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4938601"/>
            <a:ext cx="6947727" cy="3823733"/>
          </a:xfrm>
          <a:prstGeom prst="rect">
            <a:avLst/>
          </a:prstGeom>
        </p:spPr>
      </p:pic>
    </p:spTree>
    <p:extLst>
      <p:ext uri="{BB962C8B-B14F-4D97-AF65-F5344CB8AC3E}">
        <p14:creationId xmlns:p14="http://schemas.microsoft.com/office/powerpoint/2010/main" val="264894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Strand products – LSL</a:t>
            </a:r>
          </a:p>
        </p:txBody>
      </p:sp>
      <p:sp>
        <p:nvSpPr>
          <p:cNvPr id="3" name="TextBox 2">
            <a:extLst>
              <a:ext uri="{FF2B5EF4-FFF2-40B4-BE49-F238E27FC236}">
                <a16:creationId xmlns:a16="http://schemas.microsoft.com/office/drawing/2014/main" id="{44EA0EC8-319D-4831-90E7-FFA84F705CF3}"/>
              </a:ext>
            </a:extLst>
          </p:cNvPr>
          <p:cNvSpPr txBox="1"/>
          <p:nvPr/>
        </p:nvSpPr>
        <p:spPr>
          <a:xfrm>
            <a:off x="458068" y="1679228"/>
            <a:ext cx="12088664" cy="25648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defTabSz="584200" rtl="0" latinLnBrk="1" hangingPunct="0">
              <a:buFont typeface="Arial" panose="020B0604020202020204" pitchFamily="34" charset="0"/>
              <a:buChar char="•"/>
            </a:pPr>
            <a:r>
              <a:rPr lang="en-US" sz="3200" dirty="0">
                <a:solidFill>
                  <a:srgbClr val="000000"/>
                </a:solidFill>
              </a:rPr>
              <a:t>LSL most often is used as a lumber substitute and as flanges in I-joists</a:t>
            </a:r>
          </a:p>
          <a:p>
            <a:pPr marL="457200" indent="-457200" algn="l" defTabSz="584200" rtl="0" latinLnBrk="1" hangingPunct="0">
              <a:buFont typeface="Arial" panose="020B0604020202020204" pitchFamily="34" charset="0"/>
              <a:buChar char="•"/>
            </a:pPr>
            <a:endParaRPr lang="en-US" sz="3200" dirty="0">
              <a:solidFill>
                <a:srgbClr val="000000"/>
              </a:solidFill>
            </a:endParaRPr>
          </a:p>
          <a:p>
            <a:pPr marL="457200" indent="-457200" algn="l" defTabSz="584200" rtl="0" latinLnBrk="1" hangingPunct="0">
              <a:buFont typeface="Arial" panose="020B0604020202020204" pitchFamily="34" charset="0"/>
              <a:buChar char="•"/>
            </a:pPr>
            <a:r>
              <a:rPr lang="en-US" sz="3200" dirty="0">
                <a:solidFill>
                  <a:srgbClr val="000000"/>
                </a:solidFill>
              </a:rPr>
              <a:t>The strands used are up to 12 inches long and in manufacture are placed parallel to each other</a:t>
            </a:r>
          </a:p>
        </p:txBody>
      </p:sp>
      <p:pic>
        <p:nvPicPr>
          <p:cNvPr id="4" name="Picture 3">
            <a:extLst>
              <a:ext uri="{FF2B5EF4-FFF2-40B4-BE49-F238E27FC236}">
                <a16:creationId xmlns:a16="http://schemas.microsoft.com/office/drawing/2014/main" id="{C3061C63-C1DF-42B4-A44B-EADB8B64A765}"/>
              </a:ext>
            </a:extLst>
          </p:cNvPr>
          <p:cNvPicPr>
            <a:picLocks noChangeAspect="1"/>
          </p:cNvPicPr>
          <p:nvPr/>
        </p:nvPicPr>
        <p:blipFill>
          <a:blip r:embed="rId3"/>
          <a:stretch>
            <a:fillRect/>
          </a:stretch>
        </p:blipFill>
        <p:spPr>
          <a:xfrm>
            <a:off x="226024" y="4876800"/>
            <a:ext cx="12552752" cy="4017612"/>
          </a:xfrm>
          <a:prstGeom prst="rect">
            <a:avLst/>
          </a:prstGeom>
        </p:spPr>
      </p:pic>
    </p:spTree>
    <p:extLst>
      <p:ext uri="{BB962C8B-B14F-4D97-AF65-F5344CB8AC3E}">
        <p14:creationId xmlns:p14="http://schemas.microsoft.com/office/powerpoint/2010/main" val="3512844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 Products</a:t>
            </a:r>
          </a:p>
        </p:txBody>
      </p:sp>
      <p:sp>
        <p:nvSpPr>
          <p:cNvPr id="12" name="TextBox 11">
            <a:extLst>
              <a:ext uri="{FF2B5EF4-FFF2-40B4-BE49-F238E27FC236}">
                <a16:creationId xmlns:a16="http://schemas.microsoft.com/office/drawing/2014/main" id="{F97CE8D0-DAB9-4F0E-A50B-97182AE2B00C}"/>
              </a:ext>
            </a:extLst>
          </p:cNvPr>
          <p:cNvSpPr txBox="1"/>
          <p:nvPr/>
        </p:nvSpPr>
        <p:spPr>
          <a:xfrm>
            <a:off x="454851" y="1638168"/>
            <a:ext cx="11268369"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There are three primary wood products manufactured using peeling technology</a:t>
            </a:r>
          </a:p>
          <a:p>
            <a:pPr marL="914400" lvl="8" indent="-457200" algn="l" defTabSz="584200" rtl="0" latinLnBrk="1" hangingPunct="0">
              <a:buFont typeface="Arial" panose="020B0604020202020204" pitchFamily="34" charset="0"/>
              <a:buChar char="•"/>
            </a:pPr>
            <a:r>
              <a:rPr lang="en-US" sz="2400" dirty="0">
                <a:solidFill>
                  <a:srgbClr val="000000"/>
                </a:solidFill>
              </a:rPr>
              <a:t>Plywood</a:t>
            </a:r>
          </a:p>
          <a:p>
            <a:pPr marL="9144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Laminated veneer lumber (LVL)</a:t>
            </a:r>
          </a:p>
          <a:p>
            <a:pPr marL="9144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Parallel strand lumber (PSL)</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3" name="Picture 2">
            <a:extLst>
              <a:ext uri="{FF2B5EF4-FFF2-40B4-BE49-F238E27FC236}">
                <a16:creationId xmlns:a16="http://schemas.microsoft.com/office/drawing/2014/main" id="{B6CFFA15-5796-468F-B634-19E5362D1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841" y="4748918"/>
            <a:ext cx="5439379" cy="4079534"/>
          </a:xfrm>
          <a:prstGeom prst="rect">
            <a:avLst/>
          </a:prstGeom>
        </p:spPr>
      </p:pic>
      <p:pic>
        <p:nvPicPr>
          <p:cNvPr id="4" name="Picture 3">
            <a:extLst>
              <a:ext uri="{FF2B5EF4-FFF2-40B4-BE49-F238E27FC236}">
                <a16:creationId xmlns:a16="http://schemas.microsoft.com/office/drawing/2014/main" id="{A4C939F9-1A31-461B-B173-A1FA2DB094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490" y="4116111"/>
            <a:ext cx="4685009" cy="4712341"/>
          </a:xfrm>
          <a:prstGeom prst="rect">
            <a:avLst/>
          </a:prstGeom>
        </p:spPr>
      </p:pic>
      <p:sp>
        <p:nvSpPr>
          <p:cNvPr id="5" name="TextBox 4">
            <a:extLst>
              <a:ext uri="{FF2B5EF4-FFF2-40B4-BE49-F238E27FC236}">
                <a16:creationId xmlns:a16="http://schemas.microsoft.com/office/drawing/2014/main" id="{66A0CBBA-F487-405D-A8F1-341B90D92D4B}"/>
              </a:ext>
            </a:extLst>
          </p:cNvPr>
          <p:cNvSpPr txBox="1"/>
          <p:nvPr/>
        </p:nvSpPr>
        <p:spPr>
          <a:xfrm>
            <a:off x="6502400" y="3907571"/>
            <a:ext cx="4418069"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 </a:t>
            </a:r>
            <a:r>
              <a:rPr lang="en-US" sz="1600" dirty="0">
                <a:solidFill>
                  <a:srgbClr val="000000"/>
                </a:solidFill>
              </a:rPr>
              <a:t>Courtesy of APA — The Engineered Wood </a:t>
            </a:r>
          </a:p>
          <a:p>
            <a:pPr defTabSz="584200" rtl="0" latinLnBrk="1" hangingPunct="0"/>
            <a:r>
              <a:rPr lang="en-US" sz="1600" dirty="0">
                <a:solidFill>
                  <a:srgbClr val="000000"/>
                </a:solidFill>
              </a:rPr>
              <a:t>Association</a:t>
            </a:r>
            <a:endParaRPr kumimoji="0" lang="en-US" sz="16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10370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Plywood</a:t>
            </a:r>
          </a:p>
        </p:txBody>
      </p:sp>
      <p:sp>
        <p:nvSpPr>
          <p:cNvPr id="12" name="TextBox 11">
            <a:extLst>
              <a:ext uri="{FF2B5EF4-FFF2-40B4-BE49-F238E27FC236}">
                <a16:creationId xmlns:a16="http://schemas.microsoft.com/office/drawing/2014/main" id="{F97CE8D0-DAB9-4F0E-A50B-97182AE2B00C}"/>
              </a:ext>
            </a:extLst>
          </p:cNvPr>
          <p:cNvSpPr txBox="1"/>
          <p:nvPr/>
        </p:nvSpPr>
        <p:spPr>
          <a:xfrm>
            <a:off x="673410" y="1674423"/>
            <a:ext cx="11657980" cy="26879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Plywood most often is used as structural panels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Plywood is manufactured by alternating veneer perpendicular to the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previous layer, which provides bending support in two directions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Plywood is also referred to as a “wood structural panel”</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6" name="Picture 5">
            <a:extLst>
              <a:ext uri="{FF2B5EF4-FFF2-40B4-BE49-F238E27FC236}">
                <a16:creationId xmlns:a16="http://schemas.microsoft.com/office/drawing/2014/main" id="{B7045FDD-44F3-4180-9295-552B7EDEBA36}"/>
              </a:ext>
            </a:extLst>
          </p:cNvPr>
          <p:cNvPicPr>
            <a:picLocks noChangeAspect="1"/>
          </p:cNvPicPr>
          <p:nvPr/>
        </p:nvPicPr>
        <p:blipFill>
          <a:blip r:embed="rId3"/>
          <a:stretch>
            <a:fillRect/>
          </a:stretch>
        </p:blipFill>
        <p:spPr>
          <a:xfrm>
            <a:off x="1062863" y="4745427"/>
            <a:ext cx="5000625" cy="3333750"/>
          </a:xfrm>
          <a:prstGeom prst="rect">
            <a:avLst/>
          </a:prstGeom>
        </p:spPr>
      </p:pic>
      <p:sp>
        <p:nvSpPr>
          <p:cNvPr id="7" name="TextBox 6">
            <a:extLst>
              <a:ext uri="{FF2B5EF4-FFF2-40B4-BE49-F238E27FC236}">
                <a16:creationId xmlns:a16="http://schemas.microsoft.com/office/drawing/2014/main" id="{2C2478BC-DCAB-4C57-AE77-F6921D2905B3}"/>
              </a:ext>
            </a:extLst>
          </p:cNvPr>
          <p:cNvSpPr txBox="1"/>
          <p:nvPr/>
        </p:nvSpPr>
        <p:spPr>
          <a:xfrm>
            <a:off x="6502400" y="6939045"/>
            <a:ext cx="5169726"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Exterior plywood sheathing is fabricated with an overlapping edge to prevent </a:t>
            </a:r>
          </a:p>
          <a:p>
            <a:pPr defTabSz="584200" rtl="0" latinLnBrk="1" hangingPunct="0"/>
            <a:r>
              <a:rPr lang="en-US" sz="2200" dirty="0">
                <a:solidFill>
                  <a:srgbClr val="000000"/>
                </a:solidFill>
              </a:rPr>
              <a:t>water intrusion into the wall cavity</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478418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Laminated Veneer Lumber (LVL)</a:t>
            </a:r>
          </a:p>
        </p:txBody>
      </p:sp>
      <p:sp>
        <p:nvSpPr>
          <p:cNvPr id="12" name="TextBox 11">
            <a:extLst>
              <a:ext uri="{FF2B5EF4-FFF2-40B4-BE49-F238E27FC236}">
                <a16:creationId xmlns:a16="http://schemas.microsoft.com/office/drawing/2014/main" id="{F97CE8D0-DAB9-4F0E-A50B-97182AE2B00C}"/>
              </a:ext>
            </a:extLst>
          </p:cNvPr>
          <p:cNvSpPr txBox="1"/>
          <p:nvPr/>
        </p:nvSpPr>
        <p:spPr>
          <a:xfrm>
            <a:off x="673410" y="1686041"/>
            <a:ext cx="11657980" cy="22570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LVL most often is used as a lumber substitute and as flanges for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I-joists</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 layers of veneer are staggered to disperse the joints between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veneer segments</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sp>
        <p:nvSpPr>
          <p:cNvPr id="7" name="TextBox 6">
            <a:extLst>
              <a:ext uri="{FF2B5EF4-FFF2-40B4-BE49-F238E27FC236}">
                <a16:creationId xmlns:a16="http://schemas.microsoft.com/office/drawing/2014/main" id="{2C2478BC-DCAB-4C57-AE77-F6921D2905B3}"/>
              </a:ext>
            </a:extLst>
          </p:cNvPr>
          <p:cNvSpPr txBox="1"/>
          <p:nvPr/>
        </p:nvSpPr>
        <p:spPr>
          <a:xfrm>
            <a:off x="6502400" y="6939045"/>
            <a:ext cx="5169726"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An I-joist is support by Laminated </a:t>
            </a:r>
          </a:p>
          <a:p>
            <a:pPr defTabSz="584200" rtl="0" latinLnBrk="1" hangingPunct="0"/>
            <a:r>
              <a:rPr lang="en-US" sz="2200" dirty="0">
                <a:solidFill>
                  <a:srgbClr val="000000"/>
                </a:solidFill>
              </a:rPr>
              <a:t>Veneer Lumber (LVL) attached by a joist hanger</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3" name="Picture 2">
            <a:extLst>
              <a:ext uri="{FF2B5EF4-FFF2-40B4-BE49-F238E27FC236}">
                <a16:creationId xmlns:a16="http://schemas.microsoft.com/office/drawing/2014/main" id="{FD04A61C-727E-4FDB-8252-88AA298EF958}"/>
              </a:ext>
            </a:extLst>
          </p:cNvPr>
          <p:cNvPicPr>
            <a:picLocks noChangeAspect="1"/>
          </p:cNvPicPr>
          <p:nvPr/>
        </p:nvPicPr>
        <p:blipFill>
          <a:blip r:embed="rId3"/>
          <a:stretch>
            <a:fillRect/>
          </a:stretch>
        </p:blipFill>
        <p:spPr>
          <a:xfrm>
            <a:off x="1062863" y="4656939"/>
            <a:ext cx="5000625" cy="3171825"/>
          </a:xfrm>
          <a:prstGeom prst="rect">
            <a:avLst/>
          </a:prstGeom>
        </p:spPr>
      </p:pic>
    </p:spTree>
    <p:extLst>
      <p:ext uri="{BB962C8B-B14F-4D97-AF65-F5344CB8AC3E}">
        <p14:creationId xmlns:p14="http://schemas.microsoft.com/office/powerpoint/2010/main" val="161835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Strand Lumber (PSL)</a:t>
            </a:r>
          </a:p>
        </p:txBody>
      </p:sp>
      <p:sp>
        <p:nvSpPr>
          <p:cNvPr id="12" name="TextBox 11">
            <a:extLst>
              <a:ext uri="{FF2B5EF4-FFF2-40B4-BE49-F238E27FC236}">
                <a16:creationId xmlns:a16="http://schemas.microsoft.com/office/drawing/2014/main" id="{F97CE8D0-DAB9-4F0E-A50B-97182AE2B00C}"/>
              </a:ext>
            </a:extLst>
          </p:cNvPr>
          <p:cNvSpPr txBox="1"/>
          <p:nvPr/>
        </p:nvSpPr>
        <p:spPr>
          <a:xfrm>
            <a:off x="673410" y="1674424"/>
            <a:ext cx="11657980" cy="26879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PSL is manufactured from veneer clippings that are too narrow for LVL or plywood</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 PSL process involves clipping the veneer to less than one inch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wide, coating the clippings with resin, and forming them into large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dimension cross-sections similar in size to heavy timber</a:t>
            </a:r>
          </a:p>
        </p:txBody>
      </p:sp>
      <p:sp>
        <p:nvSpPr>
          <p:cNvPr id="7" name="TextBox 6">
            <a:extLst>
              <a:ext uri="{FF2B5EF4-FFF2-40B4-BE49-F238E27FC236}">
                <a16:creationId xmlns:a16="http://schemas.microsoft.com/office/drawing/2014/main" id="{2C2478BC-DCAB-4C57-AE77-F6921D2905B3}"/>
              </a:ext>
            </a:extLst>
          </p:cNvPr>
          <p:cNvSpPr txBox="1"/>
          <p:nvPr/>
        </p:nvSpPr>
        <p:spPr>
          <a:xfrm>
            <a:off x="6502400" y="6431214"/>
            <a:ext cx="5169726"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Parallel strand lumber (PSL) - is a high </a:t>
            </a:r>
          </a:p>
          <a:p>
            <a:pPr defTabSz="584200" rtl="0" latinLnBrk="1" hangingPunct="0"/>
            <a:r>
              <a:rPr lang="en-US" sz="2200" dirty="0">
                <a:solidFill>
                  <a:srgbClr val="000000"/>
                </a:solidFill>
              </a:rPr>
              <a:t>strength structural composite lumber </a:t>
            </a:r>
          </a:p>
          <a:p>
            <a:pPr defTabSz="584200" rtl="0" latinLnBrk="1" hangingPunct="0"/>
            <a:r>
              <a:rPr lang="en-US" sz="2200" dirty="0">
                <a:solidFill>
                  <a:srgbClr val="000000"/>
                </a:solidFill>
              </a:rPr>
              <a:t>product manufactured by gluing strands of wood together under pressure. It is a proprietary product marketed under the</a:t>
            </a:r>
          </a:p>
          <a:p>
            <a:pPr defTabSz="584200" rtl="0" latinLnBrk="1" hangingPunct="0"/>
            <a:r>
              <a:rPr lang="en-US" sz="2200" dirty="0">
                <a:solidFill>
                  <a:srgbClr val="000000"/>
                </a:solidFill>
              </a:rPr>
              <a:t> trade name </a:t>
            </a:r>
            <a:r>
              <a:rPr lang="en-US" sz="2200" dirty="0" err="1">
                <a:solidFill>
                  <a:srgbClr val="000000"/>
                </a:solidFill>
              </a:rPr>
              <a:t>ParaIlam</a:t>
            </a:r>
            <a:r>
              <a:rPr lang="en-US" sz="2200" dirty="0">
                <a:solidFill>
                  <a:srgbClr val="000000"/>
                </a:solidFill>
              </a:rPr>
              <a:t>®</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E0A254C7-8D5C-4A71-8205-53EBFD6077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702" y="5557306"/>
            <a:ext cx="5353076" cy="2521870"/>
          </a:xfrm>
          <a:prstGeom prst="rect">
            <a:avLst/>
          </a:prstGeom>
        </p:spPr>
      </p:pic>
    </p:spTree>
    <p:extLst>
      <p:ext uri="{BB962C8B-B14F-4D97-AF65-F5344CB8AC3E}">
        <p14:creationId xmlns:p14="http://schemas.microsoft.com/office/powerpoint/2010/main" val="397071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Components</a:t>
            </a:r>
          </a:p>
        </p:txBody>
      </p:sp>
      <p:sp>
        <p:nvSpPr>
          <p:cNvPr id="12" name="TextBox 11">
            <a:extLst>
              <a:ext uri="{FF2B5EF4-FFF2-40B4-BE49-F238E27FC236}">
                <a16:creationId xmlns:a16="http://schemas.microsoft.com/office/drawing/2014/main" id="{F97CE8D0-DAB9-4F0E-A50B-97182AE2B00C}"/>
              </a:ext>
            </a:extLst>
          </p:cNvPr>
          <p:cNvSpPr txBox="1"/>
          <p:nvPr/>
        </p:nvSpPr>
        <p:spPr>
          <a:xfrm>
            <a:off x="673410" y="1863554"/>
            <a:ext cx="11657980"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sz="2800" dirty="0">
                <a:solidFill>
                  <a:srgbClr val="000000"/>
                </a:solidFill>
              </a:rPr>
              <a:t>An engineered wood product may consist of multiple engineered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components. For example, an I-joist can have OSB as the web, and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lumber or structural composite lumber as the flanges. </a:t>
            </a:r>
          </a:p>
        </p:txBody>
      </p:sp>
      <p:pic>
        <p:nvPicPr>
          <p:cNvPr id="3" name="Picture 2">
            <a:extLst>
              <a:ext uri="{FF2B5EF4-FFF2-40B4-BE49-F238E27FC236}">
                <a16:creationId xmlns:a16="http://schemas.microsoft.com/office/drawing/2014/main" id="{773E4364-228A-4007-BC57-DE003D8E5385}"/>
              </a:ext>
            </a:extLst>
          </p:cNvPr>
          <p:cNvPicPr>
            <a:picLocks noChangeAspect="1"/>
          </p:cNvPicPr>
          <p:nvPr/>
        </p:nvPicPr>
        <p:blipFill>
          <a:blip r:embed="rId3"/>
          <a:stretch>
            <a:fillRect/>
          </a:stretch>
        </p:blipFill>
        <p:spPr>
          <a:xfrm>
            <a:off x="914400" y="4278702"/>
            <a:ext cx="4072014" cy="2845998"/>
          </a:xfrm>
          <a:prstGeom prst="rect">
            <a:avLst/>
          </a:prstGeom>
        </p:spPr>
      </p:pic>
      <p:pic>
        <p:nvPicPr>
          <p:cNvPr id="5" name="Picture 4">
            <a:extLst>
              <a:ext uri="{FF2B5EF4-FFF2-40B4-BE49-F238E27FC236}">
                <a16:creationId xmlns:a16="http://schemas.microsoft.com/office/drawing/2014/main" id="{05AC3C4B-D237-40A0-877F-3E1B53039003}"/>
              </a:ext>
            </a:extLst>
          </p:cNvPr>
          <p:cNvPicPr>
            <a:picLocks noChangeAspect="1"/>
          </p:cNvPicPr>
          <p:nvPr/>
        </p:nvPicPr>
        <p:blipFill>
          <a:blip r:embed="rId4"/>
          <a:stretch>
            <a:fillRect/>
          </a:stretch>
        </p:blipFill>
        <p:spPr>
          <a:xfrm>
            <a:off x="5467351" y="4076013"/>
            <a:ext cx="6623050" cy="4667673"/>
          </a:xfrm>
          <a:prstGeom prst="rect">
            <a:avLst/>
          </a:prstGeom>
        </p:spPr>
      </p:pic>
    </p:spTree>
    <p:extLst>
      <p:ext uri="{BB962C8B-B14F-4D97-AF65-F5344CB8AC3E}">
        <p14:creationId xmlns:p14="http://schemas.microsoft.com/office/powerpoint/2010/main" val="111922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engineered wood products?</a:t>
            </a:r>
          </a:p>
        </p:txBody>
      </p:sp>
      <p:sp>
        <p:nvSpPr>
          <p:cNvPr id="3" name="Text Placeholder 2"/>
          <p:cNvSpPr>
            <a:spLocks noGrp="1"/>
          </p:cNvSpPr>
          <p:nvPr>
            <p:ph type="body" sz="quarter" idx="12"/>
          </p:nvPr>
        </p:nvSpPr>
        <p:spPr>
          <a:xfrm>
            <a:off x="454850" y="1446521"/>
            <a:ext cx="6993699" cy="4336762"/>
          </a:xfrm>
        </p:spPr>
        <p:txBody>
          <a:bodyPr/>
          <a:lstStyle/>
          <a:p>
            <a:pPr marL="350838" indent="-342900">
              <a:buFont typeface="Arial" panose="020B0604020202020204" pitchFamily="34" charset="0"/>
              <a:buChar char="•"/>
            </a:pPr>
            <a:r>
              <a:rPr lang="en-US" sz="2400" dirty="0"/>
              <a:t>Produced to longer lengths than sawn lumber</a:t>
            </a:r>
          </a:p>
          <a:p>
            <a:pPr marL="350838" indent="-342900">
              <a:buFont typeface="Arial" panose="020B0604020202020204" pitchFamily="34" charset="0"/>
              <a:buChar char="•"/>
            </a:pPr>
            <a:r>
              <a:rPr lang="en-US" sz="2400" dirty="0"/>
              <a:t>Product consistency</a:t>
            </a:r>
          </a:p>
          <a:p>
            <a:endParaRPr lang="en-US" sz="2400" dirty="0"/>
          </a:p>
        </p:txBody>
      </p:sp>
      <p:pic>
        <p:nvPicPr>
          <p:cNvPr id="6" name="Picture 5">
            <a:extLst>
              <a:ext uri="{FF2B5EF4-FFF2-40B4-BE49-F238E27FC236}">
                <a16:creationId xmlns:a16="http://schemas.microsoft.com/office/drawing/2014/main" id="{BA970319-F799-428B-9187-D3770379B2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948" y="6065858"/>
            <a:ext cx="5765308" cy="2712440"/>
          </a:xfrm>
          <a:prstGeom prst="rect">
            <a:avLst/>
          </a:prstGeom>
        </p:spPr>
      </p:pic>
      <p:pic>
        <p:nvPicPr>
          <p:cNvPr id="8" name="Picture 7">
            <a:extLst>
              <a:ext uri="{FF2B5EF4-FFF2-40B4-BE49-F238E27FC236}">
                <a16:creationId xmlns:a16="http://schemas.microsoft.com/office/drawing/2014/main" id="{84B63516-29C3-4030-8F02-3083D6F12C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48549" y="1312749"/>
            <a:ext cx="4551788" cy="6456533"/>
          </a:xfrm>
          <a:prstGeom prst="rect">
            <a:avLst/>
          </a:prstGeom>
        </p:spPr>
      </p:pic>
      <p:sp>
        <p:nvSpPr>
          <p:cNvPr id="10" name="TextBox 9">
            <a:extLst>
              <a:ext uri="{FF2B5EF4-FFF2-40B4-BE49-F238E27FC236}">
                <a16:creationId xmlns:a16="http://schemas.microsoft.com/office/drawing/2014/main" id="{55032D06-501C-4FFC-A9B4-021E9612FBBE}"/>
              </a:ext>
            </a:extLst>
          </p:cNvPr>
          <p:cNvSpPr txBox="1"/>
          <p:nvPr/>
        </p:nvSpPr>
        <p:spPr>
          <a:xfrm>
            <a:off x="7113319" y="7911956"/>
            <a:ext cx="519298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t>PSL is a high strength SCL product manufactured by gluing wood strands together under pressure</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841516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0" y="-19050"/>
            <a:ext cx="13036550" cy="9772650"/>
          </a:xfrm>
        </p:spPr>
      </p:pic>
      <p:sp>
        <p:nvSpPr>
          <p:cNvPr id="3" name="Title 2"/>
          <p:cNvSpPr>
            <a:spLocks noGrp="1"/>
          </p:cNvSpPr>
          <p:nvPr>
            <p:ph type="title"/>
          </p:nvPr>
        </p:nvSpPr>
        <p:spPr>
          <a:xfrm>
            <a:off x="762001" y="1333206"/>
            <a:ext cx="6702425" cy="1818686"/>
          </a:xfrm>
        </p:spPr>
        <p:txBody>
          <a:bodyPr/>
          <a:lstStyle/>
          <a:p>
            <a:r>
              <a:rPr lang="en-US" dirty="0"/>
              <a:t>About AWC</a:t>
            </a:r>
          </a:p>
        </p:txBody>
      </p:sp>
      <p:sp>
        <p:nvSpPr>
          <p:cNvPr id="4" name="Text Placeholder 3"/>
          <p:cNvSpPr>
            <a:spLocks noGrp="1"/>
          </p:cNvSpPr>
          <p:nvPr>
            <p:ph type="body" sz="quarter" idx="11"/>
          </p:nvPr>
        </p:nvSpPr>
        <p:spPr>
          <a:xfrm>
            <a:off x="762000" y="3441663"/>
            <a:ext cx="7658100" cy="2079027"/>
          </a:xfrm>
        </p:spPr>
        <p:txBody>
          <a:bodyPr/>
          <a:lstStyle/>
          <a:p>
            <a:r>
              <a:rPr lang="en-US" dirty="0"/>
              <a:t>Codes and Standards</a:t>
            </a:r>
          </a:p>
          <a:p>
            <a:r>
              <a:rPr lang="en-US" dirty="0"/>
              <a:t>Sustainability</a:t>
            </a:r>
          </a:p>
          <a:p>
            <a:r>
              <a:rPr lang="en-US" dirty="0"/>
              <a:t>Manufacturing Environmental Regulation</a:t>
            </a:r>
          </a:p>
          <a:p>
            <a:r>
              <a:rPr lang="en-US" dirty="0"/>
              <a:t>Advocacy and Public Policy</a:t>
            </a:r>
          </a:p>
          <a:p>
            <a:endParaRPr lang="en-US" dirty="0"/>
          </a:p>
        </p:txBody>
      </p:sp>
      <p:pic>
        <p:nvPicPr>
          <p:cNvPr id="7" name="Picture 6" descr="AWC_PowerPoint2017-01.png"/>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8940125" y="617228"/>
            <a:ext cx="3543977" cy="1431955"/>
          </a:xfrm>
          <a:prstGeom prst="rect">
            <a:avLst/>
          </a:prstGeom>
        </p:spPr>
      </p:pic>
    </p:spTree>
    <p:extLst>
      <p:ext uri="{BB962C8B-B14F-4D97-AF65-F5344CB8AC3E}">
        <p14:creationId xmlns:p14="http://schemas.microsoft.com/office/powerpoint/2010/main" val="99512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Performance of EWP</a:t>
            </a:r>
          </a:p>
        </p:txBody>
      </p:sp>
      <p:sp>
        <p:nvSpPr>
          <p:cNvPr id="5" name="TextBox 4">
            <a:extLst>
              <a:ext uri="{FF2B5EF4-FFF2-40B4-BE49-F238E27FC236}">
                <a16:creationId xmlns:a16="http://schemas.microsoft.com/office/drawing/2014/main" id="{458E0FC9-2005-4415-AA41-0EE12F716CF2}"/>
              </a:ext>
            </a:extLst>
          </p:cNvPr>
          <p:cNvSpPr txBox="1"/>
          <p:nvPr/>
        </p:nvSpPr>
        <p:spPr>
          <a:xfrm>
            <a:off x="454851" y="1477012"/>
            <a:ext cx="7793248"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defTabSz="584200" rtl="0" latinLnBrk="1" hangingPunct="0">
              <a:buFont typeface="Arial" panose="020B0604020202020204" pitchFamily="34" charset="0"/>
              <a:buChar char="•"/>
            </a:pPr>
            <a:r>
              <a:rPr lang="en-US" sz="2400" dirty="0"/>
              <a:t>Fire testing of engineered wood products is required   to satisfy building code provisions</a:t>
            </a:r>
          </a:p>
          <a:p>
            <a:pPr algn="l" defTabSz="584200" rtl="0" latinLnBrk="1" hangingPunct="0"/>
            <a:r>
              <a:rPr lang="en-US" sz="2400" dirty="0"/>
              <a:t> </a:t>
            </a:r>
          </a:p>
          <a:p>
            <a:pPr marL="342900" indent="-342900" algn="l" defTabSz="584200" rtl="0" latinLnBrk="1" hangingPunct="0">
              <a:buFont typeface="Arial" panose="020B0604020202020204" pitchFamily="34" charset="0"/>
              <a:buChar char="•"/>
            </a:pPr>
            <a:r>
              <a:rPr lang="en-US" sz="2400" dirty="0"/>
              <a:t>There are no structural fire performance requirements for single family homes</a:t>
            </a:r>
          </a:p>
          <a:p>
            <a:pPr algn="l" defTabSz="584200" rtl="0" latinLnBrk="1" hangingPunct="0"/>
            <a:endParaRPr lang="en-US" sz="2400" dirty="0"/>
          </a:p>
          <a:p>
            <a:pPr marL="342900" indent="-342900" algn="l" defTabSz="584200" rtl="0" latinLnBrk="1" hangingPunct="0">
              <a:buFont typeface="Arial" panose="020B0604020202020204" pitchFamily="34" charset="0"/>
              <a:buChar char="•"/>
            </a:pPr>
            <a:r>
              <a:rPr lang="en-US" sz="2400" dirty="0"/>
              <a:t>Multi-family housing and commercial structures may   require fire-rated assemblies – ASTM E 119 Test</a:t>
            </a:r>
          </a:p>
          <a:p>
            <a:pPr algn="l" defTabSz="584200" rtl="0" latinLnBrk="1" hangingPunct="0"/>
            <a:r>
              <a:rPr lang="en-US" sz="2400" dirty="0"/>
              <a:t>    </a:t>
            </a:r>
          </a:p>
        </p:txBody>
      </p:sp>
      <p:pic>
        <p:nvPicPr>
          <p:cNvPr id="3" name="Picture 2">
            <a:extLst>
              <a:ext uri="{FF2B5EF4-FFF2-40B4-BE49-F238E27FC236}">
                <a16:creationId xmlns:a16="http://schemas.microsoft.com/office/drawing/2014/main" id="{5825F494-A391-4DDC-B686-5D7EFBB6C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230" y="4594734"/>
            <a:ext cx="7793247" cy="4204159"/>
          </a:xfrm>
          <a:prstGeom prst="rect">
            <a:avLst/>
          </a:prstGeom>
        </p:spPr>
      </p:pic>
    </p:spTree>
    <p:extLst>
      <p:ext uri="{BB962C8B-B14F-4D97-AF65-F5344CB8AC3E}">
        <p14:creationId xmlns:p14="http://schemas.microsoft.com/office/powerpoint/2010/main" val="338383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ASTM E 119 Test?</a:t>
            </a:r>
          </a:p>
        </p:txBody>
      </p:sp>
      <p:sp>
        <p:nvSpPr>
          <p:cNvPr id="8" name="TextBox 7">
            <a:extLst>
              <a:ext uri="{FF2B5EF4-FFF2-40B4-BE49-F238E27FC236}">
                <a16:creationId xmlns:a16="http://schemas.microsoft.com/office/drawing/2014/main" id="{0B196C3D-F53B-4AB5-8D71-AB560F712267}"/>
              </a:ext>
            </a:extLst>
          </p:cNvPr>
          <p:cNvSpPr txBox="1"/>
          <p:nvPr/>
        </p:nvSpPr>
        <p:spPr>
          <a:xfrm>
            <a:off x="7510463" y="7261786"/>
            <a:ext cx="4586288"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000" dirty="0"/>
              <a:t>Full-scale floor-ceiling test furnace for  performing fire tests in accordance with </a:t>
            </a:r>
          </a:p>
          <a:p>
            <a:pPr defTabSz="584200" rtl="0" latinLnBrk="1" hangingPunct="0"/>
            <a:r>
              <a:rPr lang="en-US" sz="2000" dirty="0"/>
              <a:t>ASTM E119</a:t>
            </a:r>
            <a:endParaRPr kumimoji="0" lang="en-US" sz="2000" b="0" u="none" strike="noStrike" cap="none" spc="0" normalizeH="0" baseline="0" dirty="0">
              <a:ln>
                <a:noFill/>
              </a:ln>
              <a:solidFill>
                <a:srgbClr val="000000"/>
              </a:solidFill>
              <a:effectLst/>
              <a:uFillTx/>
              <a:latin typeface="+mn-lt"/>
              <a:ea typeface="+mn-ea"/>
              <a:cs typeface="+mn-cs"/>
              <a:sym typeface="Helvetica Neue Light"/>
            </a:endParaRPr>
          </a:p>
        </p:txBody>
      </p:sp>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0" y="2543064"/>
            <a:ext cx="6860349" cy="4415876"/>
          </a:xfrm>
        </p:spPr>
        <p:txBody>
          <a:bodyPr/>
          <a:lstStyle/>
          <a:p>
            <a:pPr marL="350838" indent="-342900">
              <a:spcBef>
                <a:spcPts val="0"/>
              </a:spcBef>
              <a:spcAft>
                <a:spcPts val="0"/>
              </a:spcAft>
              <a:buFont typeface="Arial" panose="020B0604020202020204" pitchFamily="34" charset="0"/>
              <a:buChar char="•"/>
            </a:pPr>
            <a:r>
              <a:rPr lang="en-US" sz="2800" dirty="0"/>
              <a:t>Intended to evaluate duration for which types of building elements contain a fire, and retain structural integrity during predetermined test fire</a:t>
            </a:r>
          </a:p>
          <a:p>
            <a:pPr marL="350838" indent="-342900">
              <a:spcBef>
                <a:spcPts val="0"/>
              </a:spcBef>
              <a:spcAft>
                <a:spcPts val="0"/>
              </a:spcAft>
              <a:buFont typeface="Arial" panose="020B0604020202020204" pitchFamily="34" charset="0"/>
              <a:buChar char="•"/>
            </a:pPr>
            <a:r>
              <a:rPr lang="en-US" sz="2800" dirty="0"/>
              <a:t>Pass/Fail Criteria based on peak temperature attained at back of test assembly or material</a:t>
            </a:r>
          </a:p>
          <a:p>
            <a:pPr marL="350838" indent="-342900">
              <a:spcBef>
                <a:spcPts val="0"/>
              </a:spcBef>
              <a:spcAft>
                <a:spcPts val="0"/>
              </a:spcAft>
              <a:buFont typeface="Arial" panose="020B0604020202020204" pitchFamily="34" charset="0"/>
              <a:buChar char="•"/>
            </a:pPr>
            <a:r>
              <a:rPr lang="en-US" sz="2800" dirty="0"/>
              <a:t>Whether test assembly or material distorts or collapses and allows hot gases to escape</a:t>
            </a:r>
          </a:p>
          <a:p>
            <a:pPr marL="350838" indent="-342900">
              <a:spcBef>
                <a:spcPts val="0"/>
              </a:spcBef>
              <a:spcAft>
                <a:spcPts val="0"/>
              </a:spcAft>
              <a:buFont typeface="Arial" panose="020B0604020202020204" pitchFamily="34" charset="0"/>
              <a:buChar char="•"/>
            </a:pPr>
            <a:r>
              <a:rPr lang="en-US" sz="2800" dirty="0"/>
              <a:t>Whether wall can withstand hose stream pressure</a:t>
            </a:r>
          </a:p>
        </p:txBody>
      </p:sp>
      <p:pic>
        <p:nvPicPr>
          <p:cNvPr id="5" name="Picture 4">
            <a:extLst>
              <a:ext uri="{FF2B5EF4-FFF2-40B4-BE49-F238E27FC236}">
                <a16:creationId xmlns:a16="http://schemas.microsoft.com/office/drawing/2014/main" id="{9165A7F2-88EE-491F-A19C-E11E8B65ADBC}"/>
              </a:ext>
            </a:extLst>
          </p:cNvPr>
          <p:cNvPicPr>
            <a:picLocks noChangeAspect="1"/>
          </p:cNvPicPr>
          <p:nvPr/>
        </p:nvPicPr>
        <p:blipFill>
          <a:blip r:embed="rId3"/>
          <a:stretch>
            <a:fillRect/>
          </a:stretch>
        </p:blipFill>
        <p:spPr>
          <a:xfrm>
            <a:off x="7416002" y="2129496"/>
            <a:ext cx="4984756" cy="4829444"/>
          </a:xfrm>
          <a:prstGeom prst="rect">
            <a:avLst/>
          </a:prstGeom>
        </p:spPr>
      </p:pic>
    </p:spTree>
    <p:extLst>
      <p:ext uri="{BB962C8B-B14F-4D97-AF65-F5344CB8AC3E}">
        <p14:creationId xmlns:p14="http://schemas.microsoft.com/office/powerpoint/2010/main" val="52625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Performance of SCL and GLULAM</a:t>
            </a:r>
          </a:p>
        </p:txBody>
      </p:sp>
      <p:sp>
        <p:nvSpPr>
          <p:cNvPr id="8" name="TextBox 7">
            <a:extLst>
              <a:ext uri="{FF2B5EF4-FFF2-40B4-BE49-F238E27FC236}">
                <a16:creationId xmlns:a16="http://schemas.microsoft.com/office/drawing/2014/main" id="{0B196C3D-F53B-4AB5-8D71-AB560F712267}"/>
              </a:ext>
            </a:extLst>
          </p:cNvPr>
          <p:cNvSpPr txBox="1"/>
          <p:nvPr/>
        </p:nvSpPr>
        <p:spPr>
          <a:xfrm>
            <a:off x="7051675" y="7460644"/>
            <a:ext cx="4973550"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400" dirty="0"/>
              <a:t>Glulam Header</a:t>
            </a:r>
          </a:p>
          <a:p>
            <a:pPr defTabSz="584200" rtl="0" latinLnBrk="1" hangingPunct="0"/>
            <a:r>
              <a:rPr lang="en-US" sz="1600" dirty="0"/>
              <a:t>Courtesy of APA-The Engineered Wood Association</a:t>
            </a:r>
            <a:endParaRPr kumimoji="0" lang="en-US" sz="1600" b="0" u="none" strike="noStrike" cap="none" spc="0" normalizeH="0" baseline="0" dirty="0">
              <a:ln>
                <a:noFill/>
              </a:ln>
              <a:solidFill>
                <a:srgbClr val="000000"/>
              </a:solidFill>
              <a:effectLst/>
              <a:uFillTx/>
              <a:latin typeface="+mn-lt"/>
              <a:ea typeface="+mn-ea"/>
              <a:cs typeface="+mn-cs"/>
              <a:sym typeface="Helvetica Neue Light"/>
            </a:endParaRPr>
          </a:p>
        </p:txBody>
      </p:sp>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2543065"/>
            <a:ext cx="6521898" cy="1791430"/>
          </a:xfrm>
        </p:spPr>
        <p:txBody>
          <a:bodyPr/>
          <a:lstStyle/>
          <a:p>
            <a:pPr>
              <a:spcBef>
                <a:spcPts val="0"/>
              </a:spcBef>
              <a:spcAft>
                <a:spcPts val="0"/>
              </a:spcAft>
            </a:pPr>
            <a:r>
              <a:rPr lang="en-US" sz="2400" dirty="0"/>
              <a:t>Glulam and SCL, although composed of smaller pieces of wood that are adhered together, offer the same fire performance as sawn members of similar size because the adhesives used in their manufacture does not adversely affect fire performance.</a:t>
            </a:r>
            <a:r>
              <a:rPr lang="en-US" sz="2400" baseline="30000" dirty="0"/>
              <a:t>*</a:t>
            </a:r>
            <a:endParaRPr lang="en-US" sz="2400" dirty="0"/>
          </a:p>
        </p:txBody>
      </p:sp>
      <p:pic>
        <p:nvPicPr>
          <p:cNvPr id="1026" name="Picture 2" descr="https://www.apawood.org/Data/Sites/1/media/images/PhotoThumbs/Glulam-6thAveMemorial2.JPG">
            <a:extLst>
              <a:ext uri="{FF2B5EF4-FFF2-40B4-BE49-F238E27FC236}">
                <a16:creationId xmlns:a16="http://schemas.microsoft.com/office/drawing/2014/main" id="{F48D1E70-77D8-4D45-AC21-A89ADF5B5DBB}"/>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7051675" y="2300288"/>
            <a:ext cx="4899025" cy="4797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1F6158-74E9-483E-AE84-BBFA02C866CA}"/>
              </a:ext>
            </a:extLst>
          </p:cNvPr>
          <p:cNvSpPr txBox="1"/>
          <p:nvPr/>
        </p:nvSpPr>
        <p:spPr>
          <a:xfrm>
            <a:off x="454851" y="4717029"/>
            <a:ext cx="5498276"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*Malhotra, H. and Rogowski, F., “Fire Resistance of Laminated </a:t>
            </a:r>
          </a:p>
          <a:p>
            <a:pPr marL="0" marR="0" indent="0" algn="l"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Timber Columns,” </a:t>
            </a:r>
            <a:r>
              <a:rPr kumimoji="0" lang="en-US" sz="1400" b="0" i="1" u="none" strike="noStrike" cap="none" spc="0" normalizeH="0" baseline="0" dirty="0">
                <a:ln>
                  <a:noFill/>
                </a:ln>
                <a:solidFill>
                  <a:srgbClr val="000000"/>
                </a:solidFill>
                <a:effectLst/>
                <a:uFillTx/>
                <a:latin typeface="+mn-lt"/>
                <a:ea typeface="+mn-ea"/>
                <a:cs typeface="+mn-cs"/>
                <a:sym typeface="Helvetica Neue Light"/>
              </a:rPr>
              <a:t>Proceedings of Symposium No. 3</a:t>
            </a:r>
            <a:r>
              <a:rPr kumimoji="0" lang="en-US" sz="1400" b="0" i="0" u="none" strike="noStrike" cap="none" spc="0" normalizeH="0" baseline="0" dirty="0">
                <a:ln>
                  <a:noFill/>
                </a:ln>
                <a:solidFill>
                  <a:srgbClr val="000000"/>
                </a:solidFill>
                <a:effectLst/>
                <a:uFillTx/>
                <a:latin typeface="+mn-lt"/>
                <a:ea typeface="+mn-ea"/>
                <a:cs typeface="+mn-cs"/>
                <a:sym typeface="Helvetica Neue Light"/>
              </a:rPr>
              <a:t>. Her Majesty’s </a:t>
            </a:r>
          </a:p>
          <a:p>
            <a:pPr marL="0" marR="0" indent="0" algn="l"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Stationary Office, London 1970, pp. 16-51.</a:t>
            </a:r>
          </a:p>
        </p:txBody>
      </p:sp>
    </p:spTree>
    <p:extLst>
      <p:ext uri="{BB962C8B-B14F-4D97-AF65-F5344CB8AC3E}">
        <p14:creationId xmlns:p14="http://schemas.microsoft.com/office/powerpoint/2010/main" val="12272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Performance of SCL and GLULAM</a:t>
            </a:r>
          </a:p>
        </p:txBody>
      </p:sp>
      <p:sp>
        <p:nvSpPr>
          <p:cNvPr id="8" name="TextBox 7">
            <a:extLst>
              <a:ext uri="{FF2B5EF4-FFF2-40B4-BE49-F238E27FC236}">
                <a16:creationId xmlns:a16="http://schemas.microsoft.com/office/drawing/2014/main" id="{0B196C3D-F53B-4AB5-8D71-AB560F712267}"/>
              </a:ext>
            </a:extLst>
          </p:cNvPr>
          <p:cNvSpPr txBox="1"/>
          <p:nvPr/>
        </p:nvSpPr>
        <p:spPr>
          <a:xfrm>
            <a:off x="7328694" y="7289503"/>
            <a:ext cx="5118100"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400" dirty="0"/>
              <a:t>LVL and plywood construction</a:t>
            </a:r>
          </a:p>
          <a:p>
            <a:pPr defTabSz="584200" rtl="0" latinLnBrk="1" hangingPunct="0"/>
            <a:r>
              <a:rPr lang="en-US" sz="1600" dirty="0"/>
              <a:t>Courtesy of APA-The Engineered Wood Association</a:t>
            </a:r>
            <a:endParaRPr kumimoji="0" lang="en-US" sz="1600" b="0" u="none" strike="noStrike" cap="none" spc="0" normalizeH="0" baseline="0" dirty="0">
              <a:ln>
                <a:noFill/>
              </a:ln>
              <a:solidFill>
                <a:srgbClr val="000000"/>
              </a:solidFill>
              <a:effectLst/>
              <a:uFillTx/>
              <a:latin typeface="+mn-lt"/>
              <a:ea typeface="+mn-ea"/>
              <a:cs typeface="+mn-cs"/>
              <a:sym typeface="Helvetica Neue Light"/>
            </a:endParaRPr>
          </a:p>
        </p:txBody>
      </p:sp>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0" y="2543064"/>
            <a:ext cx="6759543" cy="2551449"/>
          </a:xfrm>
        </p:spPr>
        <p:txBody>
          <a:bodyPr/>
          <a:lstStyle/>
          <a:p>
            <a:pPr>
              <a:spcBef>
                <a:spcPts val="0"/>
              </a:spcBef>
              <a:spcAft>
                <a:spcPts val="0"/>
              </a:spcAft>
            </a:pPr>
            <a:r>
              <a:rPr lang="en-US" sz="2400" dirty="0"/>
              <a:t>The fire performance of timber can be attributed to the charring effect of wood. As wood members are exposed to fire, an insulating char layer is formed that protects the core of the section. Beams and columns can be designed with a sufficient cross section to sustain the design loads for the required duration of fire exposure in the ASTM E 119 Test.</a:t>
            </a:r>
            <a:r>
              <a:rPr lang="en-US" sz="2400" baseline="30000" dirty="0"/>
              <a:t>*</a:t>
            </a:r>
            <a:endParaRPr lang="en-US" sz="2400" dirty="0"/>
          </a:p>
        </p:txBody>
      </p:sp>
      <p:sp>
        <p:nvSpPr>
          <p:cNvPr id="5" name="TextBox 4">
            <a:extLst>
              <a:ext uri="{FF2B5EF4-FFF2-40B4-BE49-F238E27FC236}">
                <a16:creationId xmlns:a16="http://schemas.microsoft.com/office/drawing/2014/main" id="{F91F6158-74E9-483E-AE84-BBFA02C866CA}"/>
              </a:ext>
            </a:extLst>
          </p:cNvPr>
          <p:cNvSpPr txBox="1"/>
          <p:nvPr/>
        </p:nvSpPr>
        <p:spPr>
          <a:xfrm>
            <a:off x="558006" y="5727034"/>
            <a:ext cx="5347494"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*”ASTM E 119-88 Standard Test Methods for Fire Tests of Building </a:t>
            </a:r>
          </a:p>
          <a:p>
            <a:pPr marL="0" marR="0" indent="0" algn="l"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Construction and Materials,” in </a:t>
            </a:r>
            <a:r>
              <a:rPr kumimoji="0" lang="en-US" sz="1400" b="0" i="1" u="none" strike="noStrike" cap="none" spc="0" normalizeH="0" baseline="0" dirty="0">
                <a:ln>
                  <a:noFill/>
                </a:ln>
                <a:solidFill>
                  <a:srgbClr val="000000"/>
                </a:solidFill>
                <a:effectLst/>
                <a:uFillTx/>
                <a:latin typeface="+mn-lt"/>
                <a:ea typeface="+mn-ea"/>
                <a:cs typeface="+mn-cs"/>
                <a:sym typeface="Helvetica Neue Light"/>
              </a:rPr>
              <a:t>ATSM Test Standards</a:t>
            </a:r>
            <a:r>
              <a:rPr kumimoji="0" lang="en-US" sz="1400" b="0" i="0" u="none" strike="noStrike" cap="none" spc="0" normalizeH="0" baseline="0" dirty="0">
                <a:ln>
                  <a:noFill/>
                </a:ln>
                <a:solidFill>
                  <a:srgbClr val="000000"/>
                </a:solidFill>
                <a:effectLst/>
                <a:uFillTx/>
                <a:latin typeface="+mn-lt"/>
                <a:ea typeface="+mn-ea"/>
                <a:cs typeface="+mn-cs"/>
                <a:sym typeface="Helvetica Neue Light"/>
              </a:rPr>
              <a:t>, Philadelphia, PA, 1993, pp. 674-694.</a:t>
            </a:r>
          </a:p>
        </p:txBody>
      </p:sp>
      <p:pic>
        <p:nvPicPr>
          <p:cNvPr id="2050" name="Picture 2" descr="https://www.apawood.org/Data/Sites/1/media/images/PhotoThumbs/Roofs24UofTexasHall.jpg">
            <a:extLst>
              <a:ext uri="{FF2B5EF4-FFF2-40B4-BE49-F238E27FC236}">
                <a16:creationId xmlns:a16="http://schemas.microsoft.com/office/drawing/2014/main" id="{CFD32A62-1290-4077-A2C6-D0B0B1F8D5FB}"/>
              </a:ext>
            </a:extLst>
          </p:cNvPr>
          <p:cNvPicPr>
            <a:picLocks noGrp="1" noChangeAspect="1" noChangeArrowheads="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7328694" y="2105024"/>
            <a:ext cx="5118100" cy="501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1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code certification of EWP</a:t>
            </a:r>
          </a:p>
        </p:txBody>
      </p:sp>
      <p:sp>
        <p:nvSpPr>
          <p:cNvPr id="7" name="TextBox 6">
            <a:extLst>
              <a:ext uri="{FF2B5EF4-FFF2-40B4-BE49-F238E27FC236}">
                <a16:creationId xmlns:a16="http://schemas.microsoft.com/office/drawing/2014/main" id="{A2DE66CA-5216-4C2B-8604-762AAD856877}"/>
              </a:ext>
            </a:extLst>
          </p:cNvPr>
          <p:cNvSpPr txBox="1"/>
          <p:nvPr/>
        </p:nvSpPr>
        <p:spPr>
          <a:xfrm>
            <a:off x="454851" y="1311962"/>
            <a:ext cx="10232199" cy="3795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defTabSz="584200" rtl="0" latinLnBrk="1" hangingPunct="0">
              <a:buFont typeface="Arial" panose="020B0604020202020204" pitchFamily="34" charset="0"/>
              <a:buChar char="•"/>
            </a:pPr>
            <a:r>
              <a:rPr lang="en-US" sz="2400" dirty="0"/>
              <a:t>Model building codes require that engineered wood products be certified by an independent third-party certification agency</a:t>
            </a:r>
          </a:p>
          <a:p>
            <a:pPr marL="342900" indent="-342900" algn="l" defTabSz="584200" rtl="0" latinLnBrk="1" hangingPunct="0">
              <a:buFont typeface="Arial" panose="020B0604020202020204" pitchFamily="34" charset="0"/>
              <a:buChar char="•"/>
            </a:pPr>
            <a:endParaRPr lang="en-US" sz="2400" dirty="0"/>
          </a:p>
          <a:p>
            <a:pPr marL="342900" indent="-342900" algn="l" defTabSz="584200" rtl="0" latinLnBrk="1" hangingPunct="0">
              <a:buFont typeface="Arial" panose="020B0604020202020204" pitchFamily="34" charset="0"/>
              <a:buChar char="•"/>
            </a:pPr>
            <a:r>
              <a:rPr lang="en-US" sz="2400" dirty="0"/>
              <a:t>That independent agency must confirm that products meet the strict     performance criteria required by building codes</a:t>
            </a:r>
          </a:p>
          <a:p>
            <a:pPr marL="342900" indent="-342900" algn="l" defTabSz="584200" rtl="0" latinLnBrk="1" hangingPunct="0">
              <a:buFont typeface="Arial" panose="020B0604020202020204" pitchFamily="34" charset="0"/>
              <a:buChar char="•"/>
            </a:pPr>
            <a:endParaRPr lang="en-US" sz="2400" dirty="0"/>
          </a:p>
          <a:p>
            <a:pPr marL="342900" indent="-342900" algn="l" defTabSz="584200" rtl="0" latinLnBrk="1" hangingPunct="0">
              <a:buFont typeface="Arial" panose="020B0604020202020204" pitchFamily="34" charset="0"/>
              <a:buChar char="•"/>
            </a:pPr>
            <a:r>
              <a:rPr lang="en-US" sz="2400" dirty="0"/>
              <a:t>Through regular and unannounced random audits at manufacturing       facilities, certification agencies implement and closely monitor a rigorous quality control program</a:t>
            </a:r>
          </a:p>
          <a:p>
            <a:pPr algn="l" defTabSz="584200" rtl="0" latinLnBrk="1" hangingPunct="0"/>
            <a:endParaRPr lang="en-US" sz="2400" dirty="0"/>
          </a:p>
        </p:txBody>
      </p:sp>
      <p:pic>
        <p:nvPicPr>
          <p:cNvPr id="3" name="Picture 2">
            <a:extLst>
              <a:ext uri="{FF2B5EF4-FFF2-40B4-BE49-F238E27FC236}">
                <a16:creationId xmlns:a16="http://schemas.microsoft.com/office/drawing/2014/main" id="{3FBF7EDE-9BB4-402E-9950-D95EF407D6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8601" y="4934444"/>
            <a:ext cx="7633526" cy="3816062"/>
          </a:xfrm>
          <a:prstGeom prst="rect">
            <a:avLst/>
          </a:prstGeom>
        </p:spPr>
      </p:pic>
    </p:spTree>
    <p:extLst>
      <p:ext uri="{BB962C8B-B14F-4D97-AF65-F5344CB8AC3E}">
        <p14:creationId xmlns:p14="http://schemas.microsoft.com/office/powerpoint/2010/main" val="354984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63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5957"/>
          <a:stretch/>
        </p:blipFill>
        <p:spPr>
          <a:xfrm>
            <a:off x="5971033" y="1184237"/>
            <a:ext cx="6382830" cy="7978813"/>
          </a:xfrm>
        </p:spPr>
      </p:pic>
      <p:sp>
        <p:nvSpPr>
          <p:cNvPr id="3" name="Title 2"/>
          <p:cNvSpPr>
            <a:spLocks noGrp="1"/>
          </p:cNvSpPr>
          <p:nvPr>
            <p:ph type="title"/>
          </p:nvPr>
        </p:nvSpPr>
        <p:spPr/>
        <p:txBody>
          <a:bodyPr/>
          <a:lstStyle/>
          <a:p>
            <a:pPr defTabSz="584170" rtl="0"/>
            <a:r>
              <a:rPr lang="en-US" dirty="0"/>
              <a:t>Education Resources</a:t>
            </a:r>
          </a:p>
        </p:txBody>
      </p:sp>
      <p:sp>
        <p:nvSpPr>
          <p:cNvPr id="4" name="Text Placeholder 3"/>
          <p:cNvSpPr>
            <a:spLocks noGrp="1"/>
          </p:cNvSpPr>
          <p:nvPr>
            <p:ph type="body" sz="quarter" idx="11"/>
          </p:nvPr>
        </p:nvSpPr>
        <p:spPr>
          <a:xfrm>
            <a:off x="762000" y="5633546"/>
            <a:ext cx="4715255" cy="1590214"/>
          </a:xfrm>
        </p:spPr>
        <p:txBody>
          <a:bodyPr/>
          <a:lstStyle/>
          <a:p>
            <a:pPr marL="7938" indent="0" algn="l" defTabSz="584170" rtl="0">
              <a:spcBef>
                <a:spcPts val="1600"/>
              </a:spcBef>
              <a:buClr>
                <a:schemeClr val="accent2">
                  <a:lumMod val="75000"/>
                </a:schemeClr>
              </a:buClr>
              <a:buSzPct val="85000"/>
              <a:buFontTx/>
              <a:buNone/>
              <a:tabLst/>
            </a:pPr>
            <a:r>
              <a:rPr lang="en-US" dirty="0"/>
              <a:t>www.awc.org </a:t>
            </a:r>
          </a:p>
          <a:p>
            <a:pPr marL="7938" indent="0" algn="l" defTabSz="584170" rtl="0">
              <a:spcBef>
                <a:spcPts val="1600"/>
              </a:spcBef>
              <a:buClr>
                <a:schemeClr val="accent2">
                  <a:lumMod val="75000"/>
                </a:schemeClr>
              </a:buClr>
              <a:buSzPct val="85000"/>
              <a:buFontTx/>
              <a:buNone/>
              <a:tabLst/>
            </a:pPr>
            <a:r>
              <a:rPr lang="en-US" dirty="0"/>
              <a:t>Education Tab</a:t>
            </a:r>
          </a:p>
        </p:txBody>
      </p:sp>
      <p:sp>
        <p:nvSpPr>
          <p:cNvPr id="6" name="AutoShape 117"/>
          <p:cNvSpPr>
            <a:spLocks/>
          </p:cNvSpPr>
          <p:nvPr/>
        </p:nvSpPr>
        <p:spPr bwMode="auto">
          <a:xfrm rot="1403624">
            <a:off x="4745725" y="307728"/>
            <a:ext cx="1956836" cy="1964698"/>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1"/>
          </a:solidFill>
          <a:ln w="38100" cmpd="sng">
            <a:solidFill>
              <a:schemeClr val="bg2"/>
            </a:solidFill>
          </a:ln>
          <a:effectLst/>
          <a:extLst/>
        </p:spPr>
        <p:txBody>
          <a:bodyPr lIns="38100" tIns="38100" rIns="38100" bIns="38100" anchor="ctr"/>
          <a:lstStyle>
            <a:defPPr>
              <a:defRPr lang="es-ES"/>
            </a:defPPr>
            <a:lvl1pPr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2pPr>
            <a:lvl3pPr marL="684213" indent="2286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3pPr>
            <a:lvl4pPr marL="1027113" indent="3429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4pPr>
            <a:lvl5pPr marL="1370013" indent="4572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9pPr>
          </a:lstStyle>
          <a:p>
            <a:pPr defTabSz="342900">
              <a:defRPr/>
            </a:pPr>
            <a:endParaRPr lang="en-US" sz="2300" dirty="0">
              <a:solidFill>
                <a:srgbClr val="44CEB9"/>
              </a:solidFill>
              <a:effectLst/>
              <a:latin typeface="Proxima Nova"/>
              <a:ea typeface="Gill Sans MT"/>
              <a:cs typeface="Proxima Nova"/>
              <a:sym typeface="Gill Sans" charset="0"/>
            </a:endParaRPr>
          </a:p>
        </p:txBody>
      </p:sp>
    </p:spTree>
    <p:extLst>
      <p:ext uri="{BB962C8B-B14F-4D97-AF65-F5344CB8AC3E}">
        <p14:creationId xmlns:p14="http://schemas.microsoft.com/office/powerpoint/2010/main" val="255173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217" y="3755137"/>
            <a:ext cx="5187172" cy="2355605"/>
          </a:xfrm>
        </p:spPr>
        <p:txBody>
          <a:bodyPr/>
          <a:lstStyle/>
          <a:p>
            <a:pPr rtl="0"/>
            <a:r>
              <a:rPr lang="en-US" sz="3911" dirty="0"/>
              <a:t>To expedite your CEUs, create an account on our website!</a:t>
            </a:r>
          </a:p>
        </p:txBody>
      </p:sp>
      <p:sp>
        <p:nvSpPr>
          <p:cNvPr id="4" name="Text Placeholder 3"/>
          <p:cNvSpPr>
            <a:spLocks noGrp="1"/>
          </p:cNvSpPr>
          <p:nvPr>
            <p:ph type="body" sz="quarter" idx="11"/>
          </p:nvPr>
        </p:nvSpPr>
        <p:spPr>
          <a:xfrm>
            <a:off x="728777" y="6549653"/>
            <a:ext cx="4538990" cy="505451"/>
          </a:xfrm>
        </p:spPr>
        <p:txBody>
          <a:bodyPr/>
          <a:lstStyle/>
          <a:p>
            <a:pPr algn="ctr" rtl="0"/>
            <a:r>
              <a:rPr lang="en-US" sz="3556" dirty="0">
                <a:solidFill>
                  <a:schemeClr val="tx1">
                    <a:lumMod val="75000"/>
                  </a:schemeClr>
                </a:solidFill>
              </a:rPr>
              <a:t>www.awc.org</a:t>
            </a:r>
          </a:p>
        </p:txBody>
      </p:sp>
      <p:pic>
        <p:nvPicPr>
          <p:cNvPr id="2" name="Picture 1"/>
          <p:cNvPicPr>
            <a:picLocks noChangeAspect="1"/>
          </p:cNvPicPr>
          <p:nvPr/>
        </p:nvPicPr>
        <p:blipFill>
          <a:blip r:embed="rId2"/>
          <a:stretch>
            <a:fillRect/>
          </a:stretch>
        </p:blipFill>
        <p:spPr>
          <a:xfrm>
            <a:off x="6188631" y="1583901"/>
            <a:ext cx="6087392" cy="6988599"/>
          </a:xfrm>
          <a:prstGeom prst="rect">
            <a:avLst/>
          </a:prstGeom>
        </p:spPr>
      </p:pic>
      <p:sp>
        <p:nvSpPr>
          <p:cNvPr id="6" name="AutoShape 117">
            <a:extLst>
              <a:ext uri="{FF2B5EF4-FFF2-40B4-BE49-F238E27FC236}">
                <a16:creationId xmlns:a16="http://schemas.microsoft.com/office/drawing/2014/main" id="{C2E10E7D-FECC-474B-BEEA-7458D8DBA513}"/>
              </a:ext>
            </a:extLst>
          </p:cNvPr>
          <p:cNvSpPr>
            <a:spLocks/>
          </p:cNvSpPr>
          <p:nvPr/>
        </p:nvSpPr>
        <p:spPr bwMode="auto">
          <a:xfrm rot="1403624">
            <a:off x="5210212" y="601550"/>
            <a:ext cx="1956836" cy="1964698"/>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1"/>
          </a:solidFill>
          <a:ln w="38100" cmpd="sng">
            <a:solidFill>
              <a:schemeClr val="bg2"/>
            </a:solidFill>
          </a:ln>
          <a:effectLst/>
          <a:extLst/>
        </p:spPr>
        <p:txBody>
          <a:bodyPr lIns="38100" tIns="38100" rIns="38100" bIns="38100" anchor="ctr"/>
          <a:lstStyle>
            <a:defPPr>
              <a:defRPr lang="es-ES"/>
            </a:defPPr>
            <a:lvl1pPr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2pPr>
            <a:lvl3pPr marL="684213" indent="2286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3pPr>
            <a:lvl4pPr marL="1027113" indent="3429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4pPr>
            <a:lvl5pPr marL="1370013" indent="4572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9pPr>
          </a:lstStyle>
          <a:p>
            <a:pPr defTabSz="342900">
              <a:defRPr/>
            </a:pPr>
            <a:endParaRPr lang="en-US" sz="2300" dirty="0">
              <a:solidFill>
                <a:srgbClr val="44CEB9"/>
              </a:solidFill>
              <a:effectLst/>
              <a:latin typeface="Proxima Nova"/>
              <a:ea typeface="Gill Sans MT"/>
              <a:cs typeface="Proxima Nova"/>
              <a:sym typeface="Gill Sans" charset="0"/>
            </a:endParaRPr>
          </a:p>
        </p:txBody>
      </p:sp>
    </p:spTree>
    <p:extLst>
      <p:ext uri="{BB962C8B-B14F-4D97-AF65-F5344CB8AC3E}">
        <p14:creationId xmlns:p14="http://schemas.microsoft.com/office/powerpoint/2010/main" val="3866100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9320" y="0"/>
            <a:ext cx="7015480" cy="9753600"/>
          </a:xfrm>
          <a:prstGeom prst="rect">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5715000" y="0"/>
            <a:ext cx="7289800" cy="9753600"/>
          </a:xfrm>
        </p:spPr>
      </p:pic>
      <p:sp>
        <p:nvSpPr>
          <p:cNvPr id="2" name="Title 1"/>
          <p:cNvSpPr>
            <a:spLocks noGrp="1"/>
          </p:cNvSpPr>
          <p:nvPr>
            <p:ph type="title"/>
          </p:nvPr>
        </p:nvSpPr>
        <p:spPr/>
        <p:txBody>
          <a:bodyPr/>
          <a:lstStyle/>
          <a:p>
            <a:r>
              <a:rPr lang="en-US" dirty="0"/>
              <a:t>Education Resources</a:t>
            </a:r>
          </a:p>
        </p:txBody>
      </p:sp>
      <p:sp>
        <p:nvSpPr>
          <p:cNvPr id="3" name="Text Placeholder 2"/>
          <p:cNvSpPr>
            <a:spLocks noGrp="1"/>
          </p:cNvSpPr>
          <p:nvPr>
            <p:ph type="body" sz="quarter" idx="11"/>
          </p:nvPr>
        </p:nvSpPr>
        <p:spPr/>
        <p:txBody>
          <a:bodyPr/>
          <a:lstStyle/>
          <a:p>
            <a:r>
              <a:rPr lang="en-US" dirty="0"/>
              <a:t>www.awc.org/education </a:t>
            </a:r>
            <a:br>
              <a:rPr lang="en-US" dirty="0"/>
            </a:br>
            <a:r>
              <a:rPr lang="en-US" dirty="0"/>
              <a:t>education@awc.org</a:t>
            </a:r>
          </a:p>
        </p:txBody>
      </p:sp>
      <p:sp>
        <p:nvSpPr>
          <p:cNvPr id="5" name="Text Placeholder 4"/>
          <p:cNvSpPr>
            <a:spLocks noGrp="1"/>
          </p:cNvSpPr>
          <p:nvPr>
            <p:ph type="body" sz="quarter" idx="13"/>
          </p:nvPr>
        </p:nvSpPr>
        <p:spPr/>
        <p:txBody>
          <a:bodyPr/>
          <a:lstStyle/>
          <a:p>
            <a:r>
              <a:rPr lang="en-US" dirty="0"/>
              <a:t>In-Person Seminars</a:t>
            </a:r>
          </a:p>
          <a:p>
            <a:r>
              <a:rPr lang="en-US" dirty="0"/>
              <a:t>Monthly Webinars</a:t>
            </a:r>
          </a:p>
          <a:p>
            <a:r>
              <a:rPr lang="en-US" dirty="0"/>
              <a:t>Recorded Presentations</a:t>
            </a:r>
          </a:p>
          <a:p>
            <a:r>
              <a:rPr lang="en-US" dirty="0"/>
              <a:t>CEUs Available</a:t>
            </a:r>
          </a:p>
        </p:txBody>
      </p:sp>
    </p:spTree>
    <p:extLst>
      <p:ext uri="{BB962C8B-B14F-4D97-AF65-F5344CB8AC3E}">
        <p14:creationId xmlns:p14="http://schemas.microsoft.com/office/powerpoint/2010/main" val="11981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9320" y="0"/>
            <a:ext cx="7015480" cy="9753600"/>
          </a:xfrm>
          <a:prstGeom prst="rect">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5734050" y="0"/>
            <a:ext cx="7270750" cy="9753600"/>
          </a:xfrm>
        </p:spPr>
      </p:pic>
      <p:sp>
        <p:nvSpPr>
          <p:cNvPr id="2" name="Title 1"/>
          <p:cNvSpPr>
            <a:spLocks noGrp="1"/>
          </p:cNvSpPr>
          <p:nvPr>
            <p:ph type="title"/>
          </p:nvPr>
        </p:nvSpPr>
        <p:spPr>
          <a:xfrm>
            <a:off x="762002" y="3835925"/>
            <a:ext cx="4816349" cy="1818686"/>
          </a:xfrm>
        </p:spPr>
        <p:txBody>
          <a:bodyPr/>
          <a:lstStyle/>
          <a:p>
            <a:r>
              <a:rPr lang="en-US" dirty="0"/>
              <a:t>Code Official Connections</a:t>
            </a:r>
          </a:p>
        </p:txBody>
      </p:sp>
      <p:sp>
        <p:nvSpPr>
          <p:cNvPr id="3" name="Text Placeholder 2"/>
          <p:cNvSpPr>
            <a:spLocks noGrp="1"/>
          </p:cNvSpPr>
          <p:nvPr>
            <p:ph type="body" sz="quarter" idx="11"/>
          </p:nvPr>
        </p:nvSpPr>
        <p:spPr>
          <a:xfrm>
            <a:off x="762001" y="5824046"/>
            <a:ext cx="4816350" cy="1590214"/>
          </a:xfrm>
        </p:spPr>
        <p:txBody>
          <a:bodyPr/>
          <a:lstStyle/>
          <a:p>
            <a:r>
              <a:rPr lang="en-US" dirty="0"/>
              <a:t>www.awc.org/codeconnections</a:t>
            </a:r>
            <a:br>
              <a:rPr lang="en-US" dirty="0"/>
            </a:br>
            <a:r>
              <a:rPr lang="en-US" dirty="0"/>
              <a:t>membership@awc.org</a:t>
            </a:r>
          </a:p>
        </p:txBody>
      </p:sp>
      <p:sp>
        <p:nvSpPr>
          <p:cNvPr id="5" name="Text Placeholder 4"/>
          <p:cNvSpPr>
            <a:spLocks noGrp="1"/>
          </p:cNvSpPr>
          <p:nvPr>
            <p:ph type="body" sz="quarter" idx="13"/>
          </p:nvPr>
        </p:nvSpPr>
        <p:spPr>
          <a:xfrm>
            <a:off x="6492240" y="910670"/>
            <a:ext cx="5852159" cy="5887894"/>
          </a:xfrm>
        </p:spPr>
        <p:txBody>
          <a:bodyPr/>
          <a:lstStyle/>
          <a:p>
            <a:r>
              <a:rPr lang="en-US" dirty="0"/>
              <a:t>Free to Qualified Officials</a:t>
            </a:r>
          </a:p>
          <a:p>
            <a:r>
              <a:rPr lang="en-US" dirty="0"/>
              <a:t>Free Standard</a:t>
            </a:r>
          </a:p>
          <a:p>
            <a:r>
              <a:rPr lang="en-US" dirty="0"/>
              <a:t>Pubs Discounts</a:t>
            </a:r>
          </a:p>
          <a:p>
            <a:r>
              <a:rPr lang="en-US" i="1" dirty="0" err="1"/>
              <a:t>WoodPost</a:t>
            </a:r>
            <a:r>
              <a:rPr lang="en-US" dirty="0"/>
              <a:t> Newsletter</a:t>
            </a:r>
          </a:p>
          <a:p>
            <a:r>
              <a:rPr lang="en-US" dirty="0"/>
              <a:t>WoodWorks Software</a:t>
            </a:r>
          </a:p>
        </p:txBody>
      </p:sp>
    </p:spTree>
    <p:extLst>
      <p:ext uri="{BB962C8B-B14F-4D97-AF65-F5344CB8AC3E}">
        <p14:creationId xmlns:p14="http://schemas.microsoft.com/office/powerpoint/2010/main" val="148140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51" y="1514517"/>
            <a:ext cx="11946699" cy="781321"/>
          </a:xfrm>
        </p:spPr>
        <p:txBody>
          <a:bodyPr/>
          <a:lstStyle/>
          <a:p>
            <a:pPr algn="ctr" defTabSz="584170" rtl="0"/>
            <a:r>
              <a:rPr lang="en-US" dirty="0"/>
              <a:t>Learning Objectives</a:t>
            </a:r>
          </a:p>
        </p:txBody>
      </p:sp>
      <p:sp>
        <p:nvSpPr>
          <p:cNvPr id="3" name="Text Placeholder 2"/>
          <p:cNvSpPr>
            <a:spLocks noGrp="1"/>
          </p:cNvSpPr>
          <p:nvPr>
            <p:ph type="body" sz="quarter" idx="10"/>
          </p:nvPr>
        </p:nvSpPr>
        <p:spPr/>
        <p:txBody>
          <a:bodyPr/>
          <a:lstStyle/>
          <a:p>
            <a:pPr rtl="0"/>
            <a:r>
              <a:rPr lang="en-US" dirty="0"/>
              <a:t>Upon completion, participants will be better able to:</a:t>
            </a:r>
          </a:p>
          <a:p>
            <a:pPr marL="7938" indent="0" algn="ctr" defTabSz="584170" rtl="0">
              <a:spcBef>
                <a:spcPts val="1600"/>
              </a:spcBef>
              <a:buClr>
                <a:schemeClr val="accent2">
                  <a:lumMod val="75000"/>
                </a:schemeClr>
              </a:buClr>
              <a:buSzPct val="85000"/>
              <a:buFontTx/>
              <a:buNone/>
              <a:tabLst/>
            </a:pPr>
            <a:endParaRPr lang="en-US" dirty="0"/>
          </a:p>
        </p:txBody>
      </p:sp>
      <p:sp>
        <p:nvSpPr>
          <p:cNvPr id="4" name="Text Placeholder 3"/>
          <p:cNvSpPr>
            <a:spLocks noGrp="1"/>
          </p:cNvSpPr>
          <p:nvPr>
            <p:ph type="body" sz="quarter" idx="12"/>
          </p:nvPr>
        </p:nvSpPr>
        <p:spPr>
          <a:xfrm>
            <a:off x="7981520" y="4638226"/>
            <a:ext cx="4420030" cy="1363781"/>
          </a:xfrm>
        </p:spPr>
        <p:txBody>
          <a:bodyPr/>
          <a:lstStyle/>
          <a:p>
            <a:pPr rtl="0"/>
            <a:r>
              <a:rPr lang="en-US" dirty="0"/>
              <a:t>Define Engineered wood products and give examples</a:t>
            </a:r>
          </a:p>
        </p:txBody>
      </p:sp>
      <p:sp>
        <p:nvSpPr>
          <p:cNvPr id="5" name="Text Placeholder 4"/>
          <p:cNvSpPr>
            <a:spLocks noGrp="1"/>
          </p:cNvSpPr>
          <p:nvPr>
            <p:ph type="body" sz="quarter" idx="13"/>
          </p:nvPr>
        </p:nvSpPr>
        <p:spPr>
          <a:xfrm>
            <a:off x="7981520" y="3764646"/>
            <a:ext cx="4803202" cy="785875"/>
          </a:xfrm>
        </p:spPr>
        <p:txBody>
          <a:bodyPr anchor="ctr"/>
          <a:lstStyle/>
          <a:p>
            <a:pPr rtl="0"/>
            <a:r>
              <a:rPr lang="en-US" dirty="0"/>
              <a:t>Engineered Wood Products</a:t>
            </a:r>
          </a:p>
        </p:txBody>
      </p:sp>
      <p:sp>
        <p:nvSpPr>
          <p:cNvPr id="6" name="Text Placeholder 5"/>
          <p:cNvSpPr>
            <a:spLocks noGrp="1"/>
          </p:cNvSpPr>
          <p:nvPr>
            <p:ph type="body" sz="quarter" idx="14"/>
          </p:nvPr>
        </p:nvSpPr>
        <p:spPr>
          <a:xfrm>
            <a:off x="7981520" y="7138093"/>
            <a:ext cx="4420030" cy="1363781"/>
          </a:xfrm>
        </p:spPr>
        <p:txBody>
          <a:bodyPr/>
          <a:lstStyle/>
          <a:p>
            <a:pPr rtl="0"/>
            <a:r>
              <a:rPr lang="en-US" dirty="0"/>
              <a:t>Understand fire testing of engineered wood products</a:t>
            </a:r>
          </a:p>
        </p:txBody>
      </p:sp>
      <p:sp>
        <p:nvSpPr>
          <p:cNvPr id="7" name="Text Placeholder 6"/>
          <p:cNvSpPr>
            <a:spLocks noGrp="1"/>
          </p:cNvSpPr>
          <p:nvPr>
            <p:ph type="body" sz="quarter" idx="15"/>
          </p:nvPr>
        </p:nvSpPr>
        <p:spPr>
          <a:xfrm>
            <a:off x="7981520" y="6222159"/>
            <a:ext cx="4420030" cy="530352"/>
          </a:xfrm>
        </p:spPr>
        <p:txBody>
          <a:bodyPr/>
          <a:lstStyle/>
          <a:p>
            <a:pPr rtl="0"/>
            <a:r>
              <a:rPr lang="en-US" dirty="0"/>
              <a:t>Fire Performance</a:t>
            </a:r>
          </a:p>
        </p:txBody>
      </p:sp>
      <p:sp>
        <p:nvSpPr>
          <p:cNvPr id="8" name="Text Placeholder 7"/>
          <p:cNvSpPr>
            <a:spLocks noGrp="1"/>
          </p:cNvSpPr>
          <p:nvPr>
            <p:ph type="body" sz="quarter" idx="16"/>
          </p:nvPr>
        </p:nvSpPr>
        <p:spPr>
          <a:xfrm>
            <a:off x="1442251" y="7056391"/>
            <a:ext cx="4420030" cy="1363781"/>
          </a:xfrm>
        </p:spPr>
        <p:txBody>
          <a:bodyPr/>
          <a:lstStyle/>
          <a:p>
            <a:pPr rtl="0"/>
            <a:r>
              <a:rPr lang="en-US" dirty="0"/>
              <a:t>Identify methods for the manufacture of engineered wood products</a:t>
            </a:r>
          </a:p>
        </p:txBody>
      </p:sp>
      <p:sp>
        <p:nvSpPr>
          <p:cNvPr id="9" name="Text Placeholder 8"/>
          <p:cNvSpPr>
            <a:spLocks noGrp="1"/>
          </p:cNvSpPr>
          <p:nvPr>
            <p:ph type="body" sz="quarter" idx="17"/>
          </p:nvPr>
        </p:nvSpPr>
        <p:spPr>
          <a:xfrm>
            <a:off x="1699198" y="6239502"/>
            <a:ext cx="4420030" cy="530352"/>
          </a:xfrm>
        </p:spPr>
        <p:txBody>
          <a:bodyPr/>
          <a:lstStyle/>
          <a:p>
            <a:pPr rtl="0"/>
            <a:r>
              <a:rPr lang="en-US" dirty="0"/>
              <a:t>Manufacture</a:t>
            </a:r>
          </a:p>
        </p:txBody>
      </p:sp>
      <p:sp>
        <p:nvSpPr>
          <p:cNvPr id="10" name="Text Placeholder 9"/>
          <p:cNvSpPr>
            <a:spLocks noGrp="1"/>
          </p:cNvSpPr>
          <p:nvPr>
            <p:ph type="body" sz="quarter" idx="18"/>
          </p:nvPr>
        </p:nvSpPr>
        <p:spPr>
          <a:xfrm>
            <a:off x="1442251" y="4645077"/>
            <a:ext cx="4420030" cy="1363781"/>
          </a:xfrm>
        </p:spPr>
        <p:txBody>
          <a:bodyPr/>
          <a:lstStyle/>
          <a:p>
            <a:pPr rtl="0"/>
            <a:r>
              <a:rPr lang="en-US" dirty="0"/>
              <a:t>Discuss the background and origin of engineered wood products</a:t>
            </a:r>
          </a:p>
        </p:txBody>
      </p:sp>
      <p:sp>
        <p:nvSpPr>
          <p:cNvPr id="11" name="Text Placeholder 10"/>
          <p:cNvSpPr>
            <a:spLocks noGrp="1"/>
          </p:cNvSpPr>
          <p:nvPr>
            <p:ph type="body" sz="quarter" idx="19"/>
          </p:nvPr>
        </p:nvSpPr>
        <p:spPr>
          <a:xfrm>
            <a:off x="1699198" y="3751812"/>
            <a:ext cx="4420030" cy="530352"/>
          </a:xfrm>
        </p:spPr>
        <p:txBody>
          <a:bodyPr/>
          <a:lstStyle/>
          <a:p>
            <a:pPr rtl="0"/>
            <a:r>
              <a:rPr lang="en-US" dirty="0"/>
              <a:t>Background </a:t>
            </a:r>
          </a:p>
        </p:txBody>
      </p:sp>
      <p:sp>
        <p:nvSpPr>
          <p:cNvPr id="12" name="AutoShape 8"/>
          <p:cNvSpPr>
            <a:spLocks/>
          </p:cNvSpPr>
          <p:nvPr/>
        </p:nvSpPr>
        <p:spPr bwMode="auto">
          <a:xfrm>
            <a:off x="853638" y="3838021"/>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1</a:t>
            </a:r>
          </a:p>
        </p:txBody>
      </p:sp>
      <p:sp>
        <p:nvSpPr>
          <p:cNvPr id="13" name="AutoShape 8"/>
          <p:cNvSpPr>
            <a:spLocks/>
          </p:cNvSpPr>
          <p:nvPr/>
        </p:nvSpPr>
        <p:spPr bwMode="auto">
          <a:xfrm>
            <a:off x="7218659" y="3838021"/>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3</a:t>
            </a:r>
          </a:p>
        </p:txBody>
      </p:sp>
      <p:sp>
        <p:nvSpPr>
          <p:cNvPr id="14" name="AutoShape 8"/>
          <p:cNvSpPr>
            <a:spLocks/>
          </p:cNvSpPr>
          <p:nvPr/>
        </p:nvSpPr>
        <p:spPr bwMode="auto">
          <a:xfrm>
            <a:off x="853638" y="6314446"/>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2</a:t>
            </a:r>
          </a:p>
        </p:txBody>
      </p:sp>
      <p:sp>
        <p:nvSpPr>
          <p:cNvPr id="15" name="AutoShape 8"/>
          <p:cNvSpPr>
            <a:spLocks/>
          </p:cNvSpPr>
          <p:nvPr/>
        </p:nvSpPr>
        <p:spPr bwMode="auto">
          <a:xfrm>
            <a:off x="7218659" y="6314446"/>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4</a:t>
            </a:r>
          </a:p>
        </p:txBody>
      </p:sp>
    </p:spTree>
    <p:extLst>
      <p:ext uri="{BB962C8B-B14F-4D97-AF65-F5344CB8AC3E}">
        <p14:creationId xmlns:p14="http://schemas.microsoft.com/office/powerpoint/2010/main" val="1141594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fire service needs</a:t>
            </a:r>
          </a:p>
        </p:txBody>
      </p:sp>
      <p:sp>
        <p:nvSpPr>
          <p:cNvPr id="3" name="Text Placeholder 2"/>
          <p:cNvSpPr>
            <a:spLocks noGrp="1"/>
          </p:cNvSpPr>
          <p:nvPr>
            <p:ph type="body" sz="quarter" idx="12"/>
          </p:nvPr>
        </p:nvSpPr>
        <p:spPr>
          <a:xfrm>
            <a:off x="454851" y="1443234"/>
            <a:ext cx="11814894" cy="3433566"/>
          </a:xfrm>
        </p:spPr>
        <p:txBody>
          <a:bodyPr/>
          <a:lstStyle/>
          <a:p>
            <a:pPr marL="350838" indent="-342900">
              <a:spcBef>
                <a:spcPts val="0"/>
              </a:spcBef>
              <a:buFont typeface="Arial" panose="020B0604020202020204" pitchFamily="34" charset="0"/>
              <a:buChar char="•"/>
            </a:pPr>
            <a:r>
              <a:rPr lang="en-US" sz="2800" dirty="0"/>
              <a:t>This series of Awareness Guides has been prepared to “train the trainer” and begin to inform the fire service in a uniform manner about new wood product construction materials and methods being used in the marketplace</a:t>
            </a:r>
          </a:p>
          <a:p>
            <a:pPr marL="350838" indent="-342900">
              <a:spcBef>
                <a:spcPts val="0"/>
              </a:spcBef>
              <a:buFont typeface="Arial" panose="020B0604020202020204" pitchFamily="34" charset="0"/>
              <a:buChar char="•"/>
            </a:pPr>
            <a:r>
              <a:rPr lang="en-US" sz="2800" dirty="0"/>
              <a:t>The wood products industry is committed to delivering educational material to the fire service with the goal of reducing risk of injury from structural collapse in fires</a:t>
            </a:r>
          </a:p>
        </p:txBody>
      </p:sp>
      <p:pic>
        <p:nvPicPr>
          <p:cNvPr id="6" name="Picture 5">
            <a:extLst>
              <a:ext uri="{FF2B5EF4-FFF2-40B4-BE49-F238E27FC236}">
                <a16:creationId xmlns:a16="http://schemas.microsoft.com/office/drawing/2014/main" id="{09B508B4-4527-450E-934E-DAAC950C9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596" y="5841294"/>
            <a:ext cx="2221529" cy="2874081"/>
          </a:xfrm>
          <a:prstGeom prst="rect">
            <a:avLst/>
          </a:prstGeom>
        </p:spPr>
      </p:pic>
      <p:pic>
        <p:nvPicPr>
          <p:cNvPr id="9" name="Picture 8">
            <a:extLst>
              <a:ext uri="{FF2B5EF4-FFF2-40B4-BE49-F238E27FC236}">
                <a16:creationId xmlns:a16="http://schemas.microsoft.com/office/drawing/2014/main" id="{B627456C-2697-4C5B-92A6-1033D6EBD2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3233" y="5841293"/>
            <a:ext cx="2243166" cy="2912181"/>
          </a:xfrm>
          <a:prstGeom prst="rect">
            <a:avLst/>
          </a:prstGeom>
        </p:spPr>
      </p:pic>
      <p:pic>
        <p:nvPicPr>
          <p:cNvPr id="10" name="Picture 9">
            <a:extLst>
              <a:ext uri="{FF2B5EF4-FFF2-40B4-BE49-F238E27FC236}">
                <a16:creationId xmlns:a16="http://schemas.microsoft.com/office/drawing/2014/main" id="{8FD49BA7-1022-476E-A284-C8ABC483F4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1507" y="5803194"/>
            <a:ext cx="2277058" cy="2912181"/>
          </a:xfrm>
          <a:prstGeom prst="rect">
            <a:avLst/>
          </a:prstGeom>
        </p:spPr>
      </p:pic>
      <p:pic>
        <p:nvPicPr>
          <p:cNvPr id="11" name="Picture 10">
            <a:extLst>
              <a:ext uri="{FF2B5EF4-FFF2-40B4-BE49-F238E27FC236}">
                <a16:creationId xmlns:a16="http://schemas.microsoft.com/office/drawing/2014/main" id="{6AC6C085-3D1C-433A-863D-1DF9EB48B9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69781" y="5774618"/>
            <a:ext cx="2333854" cy="3007431"/>
          </a:xfrm>
          <a:prstGeom prst="rect">
            <a:avLst/>
          </a:prstGeom>
        </p:spPr>
      </p:pic>
      <p:pic>
        <p:nvPicPr>
          <p:cNvPr id="12" name="Picture 11">
            <a:extLst>
              <a:ext uri="{FF2B5EF4-FFF2-40B4-BE49-F238E27FC236}">
                <a16:creationId xmlns:a16="http://schemas.microsoft.com/office/drawing/2014/main" id="{222A81E6-10D9-4466-BE86-1A5ED777A4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71947" y="5774617"/>
            <a:ext cx="2347354" cy="3007431"/>
          </a:xfrm>
          <a:prstGeom prst="rect">
            <a:avLst/>
          </a:prstGeom>
        </p:spPr>
      </p:pic>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nterior Page">
  <a:themeElements>
    <a:clrScheme name="American Wood Council 2">
      <a:dk1>
        <a:srgbClr val="554637"/>
      </a:dk1>
      <a:lt1>
        <a:srgbClr val="FFFFFF"/>
      </a:lt1>
      <a:dk2>
        <a:srgbClr val="897C65"/>
      </a:dk2>
      <a:lt2>
        <a:srgbClr val="FFFFFF"/>
      </a:lt2>
      <a:accent1>
        <a:srgbClr val="15582C"/>
      </a:accent1>
      <a:accent2>
        <a:srgbClr val="3BA941"/>
      </a:accent2>
      <a:accent3>
        <a:srgbClr val="143953"/>
      </a:accent3>
      <a:accent4>
        <a:srgbClr val="63838F"/>
      </a:accent4>
      <a:accent5>
        <a:srgbClr val="554637"/>
      </a:accent5>
      <a:accent6>
        <a:srgbClr val="897C65"/>
      </a:accent6>
      <a:hlink>
        <a:srgbClr val="000000"/>
      </a:hlink>
      <a:folHlink>
        <a:srgbClr val="000000"/>
      </a:folHlink>
    </a:clrScheme>
    <a:fontScheme name="Test">
      <a:majorFont>
        <a:latin typeface="Tahoma"/>
        <a:ea typeface=""/>
        <a:cs typeface=""/>
      </a:majorFont>
      <a:minorFont>
        <a:latin typeface="Tahom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eader Slides">
  <a:themeElements>
    <a:clrScheme name="American Wood Council 2">
      <a:dk1>
        <a:srgbClr val="554637"/>
      </a:dk1>
      <a:lt1>
        <a:srgbClr val="FFFFFF"/>
      </a:lt1>
      <a:dk2>
        <a:srgbClr val="897C65"/>
      </a:dk2>
      <a:lt2>
        <a:srgbClr val="FFFFFF"/>
      </a:lt2>
      <a:accent1>
        <a:srgbClr val="15582C"/>
      </a:accent1>
      <a:accent2>
        <a:srgbClr val="3BA941"/>
      </a:accent2>
      <a:accent3>
        <a:srgbClr val="143953"/>
      </a:accent3>
      <a:accent4>
        <a:srgbClr val="63838F"/>
      </a:accent4>
      <a:accent5>
        <a:srgbClr val="554637"/>
      </a:accent5>
      <a:accent6>
        <a:srgbClr val="897C65"/>
      </a:accent6>
      <a:hlink>
        <a:srgbClr val="000000"/>
      </a:hlink>
      <a:folHlink>
        <a:srgbClr val="000000"/>
      </a:folHlink>
    </a:clrScheme>
    <a:fontScheme name="Tes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16349</TotalTime>
  <Words>2574</Words>
  <Application>Microsoft Office PowerPoint</Application>
  <PresentationFormat>Custom</PresentationFormat>
  <Paragraphs>251</Paragraphs>
  <Slides>35</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Gill Sans</vt:lpstr>
      <vt:lpstr>Gill Sans MT</vt:lpstr>
      <vt:lpstr>Helvetica Neue Light</vt:lpstr>
      <vt:lpstr>Lucida Grande</vt:lpstr>
      <vt:lpstr>Proxima Nova</vt:lpstr>
      <vt:lpstr>Tahoma</vt:lpstr>
      <vt:lpstr>Interior Page</vt:lpstr>
      <vt:lpstr>Header Slides</vt:lpstr>
      <vt:lpstr>Engineered Wood Products Primer</vt:lpstr>
      <vt:lpstr>Purpose of this guide</vt:lpstr>
      <vt:lpstr>About AWC</vt:lpstr>
      <vt:lpstr>Education Resources</vt:lpstr>
      <vt:lpstr>To expedite your CEUs, create an account on our website!</vt:lpstr>
      <vt:lpstr>Education Resources</vt:lpstr>
      <vt:lpstr>Code Official Connections</vt:lpstr>
      <vt:lpstr>Learning Objectives</vt:lpstr>
      <vt:lpstr>Meeting fire service needs</vt:lpstr>
      <vt:lpstr>Background/ History - 1950’s</vt:lpstr>
      <vt:lpstr>Background/ History - 1960’s</vt:lpstr>
      <vt:lpstr>Engineered Lightweight construction</vt:lpstr>
      <vt:lpstr>New Design Standards</vt:lpstr>
      <vt:lpstr>Defining engineered wood products</vt:lpstr>
      <vt:lpstr>Defining engineered wood products</vt:lpstr>
      <vt:lpstr>Defining engineered wood products</vt:lpstr>
      <vt:lpstr>Manufacture of engineered wood products</vt:lpstr>
      <vt:lpstr>Stranding</vt:lpstr>
      <vt:lpstr>Rotary Peel</vt:lpstr>
      <vt:lpstr>Sawing</vt:lpstr>
      <vt:lpstr>Strand products</vt:lpstr>
      <vt:lpstr>Strand products – OSB</vt:lpstr>
      <vt:lpstr>Strand products – LSL</vt:lpstr>
      <vt:lpstr>Peel Products</vt:lpstr>
      <vt:lpstr>Plywood</vt:lpstr>
      <vt:lpstr>Laminated Veneer Lumber (LVL)</vt:lpstr>
      <vt:lpstr>Parallel Strand Lumber (PSL)</vt:lpstr>
      <vt:lpstr>Multiple Components</vt:lpstr>
      <vt:lpstr>Why use engineered wood products?</vt:lpstr>
      <vt:lpstr>Fire Performance of EWP</vt:lpstr>
      <vt:lpstr>What is the ASTM E 119 Test?</vt:lpstr>
      <vt:lpstr>Fire Performance of SCL and GLULAM</vt:lpstr>
      <vt:lpstr>Fire Performance of SCL and GLULAM</vt:lpstr>
      <vt:lpstr>Building code certification of EWP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Calvan, Mel</dc:creator>
  <cp:lastModifiedBy>Raymond OBrocki</cp:lastModifiedBy>
  <cp:revision>275</cp:revision>
  <dcterms:modified xsi:type="dcterms:W3CDTF">2019-07-10T07:28:33Z</dcterms:modified>
</cp:coreProperties>
</file>